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9" r:id="rId1"/>
  </p:sldMasterIdLst>
  <p:notesMasterIdLst>
    <p:notesMasterId r:id="rId85"/>
  </p:notesMasterIdLst>
  <p:handoutMasterIdLst>
    <p:handoutMasterId r:id="rId86"/>
  </p:handout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368" r:id="rId15"/>
    <p:sldId id="273" r:id="rId16"/>
    <p:sldId id="351" r:id="rId17"/>
    <p:sldId id="274" r:id="rId18"/>
    <p:sldId id="275" r:id="rId19"/>
    <p:sldId id="276" r:id="rId20"/>
    <p:sldId id="277" r:id="rId21"/>
    <p:sldId id="369" r:id="rId22"/>
    <p:sldId id="370" r:id="rId23"/>
    <p:sldId id="371" r:id="rId24"/>
    <p:sldId id="372" r:id="rId25"/>
    <p:sldId id="374" r:id="rId26"/>
    <p:sldId id="375" r:id="rId27"/>
    <p:sldId id="353" r:id="rId28"/>
    <p:sldId id="352" r:id="rId29"/>
    <p:sldId id="354" r:id="rId30"/>
    <p:sldId id="278" r:id="rId31"/>
    <p:sldId id="349" r:id="rId32"/>
    <p:sldId id="350" r:id="rId33"/>
    <p:sldId id="283" r:id="rId34"/>
    <p:sldId id="285" r:id="rId35"/>
    <p:sldId id="286" r:id="rId36"/>
    <p:sldId id="287" r:id="rId37"/>
    <p:sldId id="289" r:id="rId38"/>
    <p:sldId id="292" r:id="rId39"/>
    <p:sldId id="294" r:id="rId40"/>
    <p:sldId id="295"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47" r:id="rId58"/>
    <p:sldId id="314" r:id="rId59"/>
    <p:sldId id="315" r:id="rId60"/>
    <p:sldId id="316" r:id="rId61"/>
    <p:sldId id="317" r:id="rId62"/>
    <p:sldId id="365" r:id="rId63"/>
    <p:sldId id="376" r:id="rId64"/>
    <p:sldId id="320" r:id="rId65"/>
    <p:sldId id="321" r:id="rId66"/>
    <p:sldId id="322" r:id="rId67"/>
    <p:sldId id="326" r:id="rId68"/>
    <p:sldId id="327" r:id="rId69"/>
    <p:sldId id="328" r:id="rId70"/>
    <p:sldId id="330" r:id="rId71"/>
    <p:sldId id="331" r:id="rId72"/>
    <p:sldId id="355" r:id="rId73"/>
    <p:sldId id="332" r:id="rId74"/>
    <p:sldId id="333" r:id="rId75"/>
    <p:sldId id="334" r:id="rId76"/>
    <p:sldId id="360" r:id="rId77"/>
    <p:sldId id="338" r:id="rId78"/>
    <p:sldId id="341" r:id="rId79"/>
    <p:sldId id="342" r:id="rId80"/>
    <p:sldId id="343" r:id="rId81"/>
    <p:sldId id="344" r:id="rId82"/>
    <p:sldId id="345" r:id="rId83"/>
    <p:sldId id="346" r:id="rId84"/>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328" autoAdjust="0"/>
  </p:normalViewPr>
  <p:slideViewPr>
    <p:cSldViewPr>
      <p:cViewPr varScale="1">
        <p:scale>
          <a:sx n="69" d="100"/>
          <a:sy n="69" d="100"/>
        </p:scale>
        <p:origin x="1032"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186" y="96"/>
      </p:cViewPr>
      <p:guideLst>
        <p:guide orient="horz" pos="2932"/>
        <p:guide pos="22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56414" cy="465455"/>
          </a:xfrm>
          <a:prstGeom prst="rect">
            <a:avLst/>
          </a:prstGeom>
        </p:spPr>
        <p:txBody>
          <a:bodyPr vert="horz" lIns="93487" tIns="46744" rIns="93487" bIns="46744" rtlCol="0"/>
          <a:lstStyle>
            <a:lvl1pPr algn="l">
              <a:defRPr sz="1200"/>
            </a:lvl1pPr>
          </a:lstStyle>
          <a:p>
            <a:endParaRPr lang="en-US"/>
          </a:p>
        </p:txBody>
      </p:sp>
      <p:sp>
        <p:nvSpPr>
          <p:cNvPr id="3" name="Date Placeholder 2"/>
          <p:cNvSpPr>
            <a:spLocks noGrp="1"/>
          </p:cNvSpPr>
          <p:nvPr>
            <p:ph type="dt" sz="quarter" idx="1"/>
          </p:nvPr>
        </p:nvSpPr>
        <p:spPr>
          <a:xfrm>
            <a:off x="3995217" y="1"/>
            <a:ext cx="3056414" cy="465455"/>
          </a:xfrm>
          <a:prstGeom prst="rect">
            <a:avLst/>
          </a:prstGeom>
        </p:spPr>
        <p:txBody>
          <a:bodyPr vert="horz" lIns="93487" tIns="46744" rIns="93487" bIns="46744" rtlCol="0"/>
          <a:lstStyle>
            <a:lvl1pPr algn="r">
              <a:defRPr sz="1200"/>
            </a:lvl1pPr>
          </a:lstStyle>
          <a:p>
            <a:endParaRPr lang="en-US"/>
          </a:p>
        </p:txBody>
      </p:sp>
      <p:sp>
        <p:nvSpPr>
          <p:cNvPr id="4" name="Footer Placeholder 3"/>
          <p:cNvSpPr>
            <a:spLocks noGrp="1"/>
          </p:cNvSpPr>
          <p:nvPr>
            <p:ph type="ftr" sz="quarter" idx="2"/>
          </p:nvPr>
        </p:nvSpPr>
        <p:spPr>
          <a:xfrm>
            <a:off x="0" y="8842030"/>
            <a:ext cx="3056414" cy="465455"/>
          </a:xfrm>
          <a:prstGeom prst="rect">
            <a:avLst/>
          </a:prstGeom>
        </p:spPr>
        <p:txBody>
          <a:bodyPr vert="horz" lIns="93487" tIns="46744" rIns="93487" bIns="46744"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30"/>
            <a:ext cx="3056414" cy="465455"/>
          </a:xfrm>
          <a:prstGeom prst="rect">
            <a:avLst/>
          </a:prstGeom>
        </p:spPr>
        <p:txBody>
          <a:bodyPr vert="horz" lIns="93487" tIns="46744" rIns="93487" bIns="46744" rtlCol="0" anchor="b"/>
          <a:lstStyle>
            <a:lvl1pPr algn="r">
              <a:defRPr sz="1200"/>
            </a:lvl1pPr>
          </a:lstStyle>
          <a:p>
            <a:fld id="{2A73C9DA-F936-45BA-801E-3EB2CE788F34}" type="slidenum">
              <a:rPr lang="en-US" smtClean="0"/>
              <a:t>‹#›</a:t>
            </a:fld>
            <a:endParaRPr lang="en-US"/>
          </a:p>
        </p:txBody>
      </p:sp>
    </p:spTree>
    <p:extLst>
      <p:ext uri="{BB962C8B-B14F-4D97-AF65-F5344CB8AC3E}">
        <p14:creationId xmlns:p14="http://schemas.microsoft.com/office/powerpoint/2010/main" val="282021157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56414" cy="465455"/>
          </a:xfrm>
          <a:prstGeom prst="rect">
            <a:avLst/>
          </a:prstGeom>
        </p:spPr>
        <p:txBody>
          <a:bodyPr vert="horz" lIns="93487" tIns="46744" rIns="93487" bIns="46744" rtlCol="0"/>
          <a:lstStyle>
            <a:lvl1pPr algn="l">
              <a:defRPr sz="1200"/>
            </a:lvl1pPr>
          </a:lstStyle>
          <a:p>
            <a:endParaRPr lang="en-US"/>
          </a:p>
        </p:txBody>
      </p:sp>
      <p:sp>
        <p:nvSpPr>
          <p:cNvPr id="3" name="Date Placeholder 2"/>
          <p:cNvSpPr>
            <a:spLocks noGrp="1"/>
          </p:cNvSpPr>
          <p:nvPr>
            <p:ph type="dt" idx="1"/>
          </p:nvPr>
        </p:nvSpPr>
        <p:spPr>
          <a:xfrm>
            <a:off x="3995217" y="1"/>
            <a:ext cx="3056414" cy="465455"/>
          </a:xfrm>
          <a:prstGeom prst="rect">
            <a:avLst/>
          </a:prstGeom>
        </p:spPr>
        <p:txBody>
          <a:bodyPr vert="horz" lIns="93487" tIns="46744" rIns="93487" bIns="46744" rtlCol="0"/>
          <a:lstStyle>
            <a:lvl1pPr algn="r">
              <a:defRPr sz="1200"/>
            </a:lvl1pPr>
          </a:lstStyle>
          <a:p>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87" tIns="46744" rIns="93487" bIns="46744"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87" tIns="46744" rIns="93487" bIns="467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56414" cy="465455"/>
          </a:xfrm>
          <a:prstGeom prst="rect">
            <a:avLst/>
          </a:prstGeom>
        </p:spPr>
        <p:txBody>
          <a:bodyPr vert="horz" lIns="93487" tIns="46744" rIns="93487" bIns="46744"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5455"/>
          </a:xfrm>
          <a:prstGeom prst="rect">
            <a:avLst/>
          </a:prstGeom>
        </p:spPr>
        <p:txBody>
          <a:bodyPr vert="horz" lIns="93487" tIns="46744" rIns="93487" bIns="46744" rtlCol="0" anchor="b"/>
          <a:lstStyle>
            <a:lvl1pPr algn="r">
              <a:defRPr sz="1200"/>
            </a:lvl1pPr>
          </a:lstStyle>
          <a:p>
            <a:fld id="{F5F29504-3EB7-4D64-9853-A98680AD298B}" type="slidenum">
              <a:rPr lang="en-US" smtClean="0"/>
              <a:t>‹#›</a:t>
            </a:fld>
            <a:endParaRPr lang="en-US"/>
          </a:p>
        </p:txBody>
      </p:sp>
    </p:spTree>
    <p:extLst>
      <p:ext uri="{BB962C8B-B14F-4D97-AF65-F5344CB8AC3E}">
        <p14:creationId xmlns:p14="http://schemas.microsoft.com/office/powerpoint/2010/main" val="38921408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irs.gov/retirement-plans/plan-participant-employee/retirement-topics-required-minimum-distributions-rmds"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www.irs.gov/retirement-plans/retirement-plans-faqs-regarding-substantially-equal-periodic-payments" TargetMode="External"/><Relationship Id="rId5" Type="http://schemas.openxmlformats.org/officeDocument/2006/relationships/hyperlink" Target="https://www.irs.gov/retirement-plans/retirement-plans-faqs-regarding-hardship-distributions" TargetMode="External"/><Relationship Id="rId4" Type="http://schemas.openxmlformats.org/officeDocument/2006/relationships/hyperlink" Target="https://www.irs.gov/retirement-plans/plan-participant-employee/retirement-topics-loan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995739" y="8842375"/>
            <a:ext cx="30559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11" tIns="46455" rIns="92911" bIns="46455" anchor="b"/>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42950" indent="-285750">
              <a:spcBef>
                <a:spcPct val="30000"/>
              </a:spcBef>
              <a:buClr>
                <a:srgbClr val="00B050"/>
              </a:buClr>
              <a:buFont typeface="Wingdings" pitchFamily="2" charset="2"/>
              <a:buChar char="n"/>
              <a:defRPr sz="1200">
                <a:solidFill>
                  <a:schemeClr val="tx1"/>
                </a:solidFill>
                <a:latin typeface="Calibri" pitchFamily="34" charset="0"/>
              </a:defRPr>
            </a:lvl2pPr>
            <a:lvl3pPr marL="1143000" indent="-228600">
              <a:spcBef>
                <a:spcPct val="30000"/>
              </a:spcBef>
              <a:buFont typeface="Wingdings" pitchFamily="2" charset="2"/>
              <a:buChar char="v"/>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buClrTx/>
              <a:buFontTx/>
              <a:buNone/>
            </a:pPr>
            <a:fld id="{9A28EA56-77EA-4D4A-9065-183AE03F3F53}" type="slidenum">
              <a:rPr lang="en-US" altLang="en-US"/>
              <a:pPr algn="r" eaLnBrk="1" hangingPunct="1">
                <a:spcBef>
                  <a:spcPct val="0"/>
                </a:spcBef>
                <a:buClrTx/>
                <a:buFontTx/>
                <a:buNone/>
              </a:pPr>
              <a:t>1</a:t>
            </a:fld>
            <a:endParaRPr lang="en-US" alt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Significant Changes</a:t>
            </a:r>
            <a:r>
              <a:rPr lang="en-US" altLang="en-US" baseline="0" dirty="0" smtClean="0"/>
              <a:t> for Release 2:</a:t>
            </a:r>
          </a:p>
          <a:p>
            <a:pPr eaLnBrk="1" hangingPunct="1">
              <a:spcBef>
                <a:spcPct val="0"/>
              </a:spcBef>
            </a:pPr>
            <a:r>
              <a:rPr lang="en-US" altLang="en-US" baseline="0" dirty="0" smtClean="0"/>
              <a:t>Slides #21 - #26 Added slides for Rollovers</a:t>
            </a: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It is best if you can have counselors review IRA and Pension Income in Pubs 17, 4491 and 4012 prior to coming to class.  Give the following guidelines or develop your own.  Self-study should be guided (as opposed to </a:t>
            </a:r>
            <a:r>
              <a:rPr lang="en-US" altLang="en-US" i="1" dirty="0" smtClean="0"/>
              <a:t>Read The Chapter).</a:t>
            </a:r>
            <a:endParaRPr lang="en-US" altLang="en-US" dirty="0" smtClean="0"/>
          </a:p>
          <a:p>
            <a:pPr eaLnBrk="1" hangingPunct="1">
              <a:spcBef>
                <a:spcPct val="0"/>
              </a:spcBef>
            </a:pPr>
            <a:r>
              <a:rPr lang="en-US" altLang="en-US" dirty="0" smtClean="0"/>
              <a:t>4491 – Page iii – </a:t>
            </a:r>
          </a:p>
          <a:p>
            <a:pPr lvl="1">
              <a:spcBef>
                <a:spcPct val="0"/>
              </a:spcBef>
            </a:pPr>
            <a:r>
              <a:rPr lang="en-US" altLang="en-US" dirty="0" smtClean="0"/>
              <a:t>Are any of the changes for 2016  directly relate to Retirement Income?</a:t>
            </a:r>
          </a:p>
          <a:p>
            <a:pPr>
              <a:spcBef>
                <a:spcPct val="0"/>
              </a:spcBef>
            </a:pPr>
            <a:r>
              <a:rPr lang="en-US" altLang="en-US" dirty="0" smtClean="0"/>
              <a:t>Pub 4491 – </a:t>
            </a:r>
          </a:p>
          <a:p>
            <a:pPr lvl="1">
              <a:spcBef>
                <a:spcPct val="0"/>
              </a:spcBef>
            </a:pPr>
            <a:r>
              <a:rPr lang="en-US" altLang="en-US" dirty="0" smtClean="0"/>
              <a:t>Are there any changes in the current publication compared to the 2015 TY publication?</a:t>
            </a:r>
          </a:p>
          <a:p>
            <a:pPr>
              <a:spcBef>
                <a:spcPct val="0"/>
              </a:spcBef>
            </a:pPr>
            <a:r>
              <a:rPr lang="en-US" altLang="en-US" dirty="0" smtClean="0"/>
              <a:t>Pub 4491 – Review the 7 TIPs and summarize them. </a:t>
            </a:r>
          </a:p>
          <a:p>
            <a:pPr lvl="2">
              <a:spcBef>
                <a:spcPct val="0"/>
              </a:spcBef>
            </a:pPr>
            <a:endParaRPr lang="en-US" altLang="en-US" dirty="0"/>
          </a:p>
          <a:p>
            <a:pPr>
              <a:spcBef>
                <a:spcPct val="0"/>
              </a:spcBef>
            </a:pPr>
            <a:r>
              <a:rPr lang="en-US" altLang="en-US" dirty="0" smtClean="0"/>
              <a:t>Pub 4012 – Where can one find the Codes for 1099-R Box 7?</a:t>
            </a:r>
          </a:p>
          <a:p>
            <a:pPr lvl="1">
              <a:spcBef>
                <a:spcPct val="0"/>
              </a:spcBef>
            </a:pPr>
            <a:r>
              <a:rPr lang="en-US" altLang="en-US" dirty="0"/>
              <a:t> </a:t>
            </a:r>
            <a:r>
              <a:rPr lang="en-US" altLang="en-US" dirty="0" smtClean="0"/>
              <a:t>        Where can one find the Exception Codes and explanations for Premature Distributions from IRA or Retirement Plans?</a:t>
            </a:r>
          </a:p>
          <a:p>
            <a:pPr lvl="1">
              <a:spcBef>
                <a:spcPct val="0"/>
              </a:spcBef>
            </a:pPr>
            <a:r>
              <a:rPr lang="en-US" altLang="en-US" dirty="0" smtClean="0"/>
              <a:t>What form will show Instructions for additional exceptions?</a:t>
            </a:r>
          </a:p>
        </p:txBody>
      </p:sp>
      <p:sp>
        <p:nvSpPr>
          <p:cNvPr id="5" name="Slide Number Placeholder 4"/>
          <p:cNvSpPr>
            <a:spLocks noGrp="1"/>
          </p:cNvSpPr>
          <p:nvPr>
            <p:ph type="sldNum" sz="quarter" idx="12"/>
          </p:nvPr>
        </p:nvSpPr>
        <p:spPr/>
        <p:txBody>
          <a:bodyPr/>
          <a:lstStyle/>
          <a:p>
            <a:fld id="{F5F29504-3EB7-4D64-9853-A98680AD298B}" type="slidenum">
              <a:rPr lang="en-US" smtClean="0"/>
              <a:t>1</a:t>
            </a:fld>
            <a:endParaRPr lang="en-US"/>
          </a:p>
        </p:txBody>
      </p:sp>
      <p:sp>
        <p:nvSpPr>
          <p:cNvPr id="6" name="Footer Placeholder 5"/>
          <p:cNvSpPr>
            <a:spLocks noGrp="1"/>
          </p:cNvSpPr>
          <p:nvPr>
            <p:ph type="ftr" sz="quarter" idx="13"/>
          </p:nvPr>
        </p:nvSpPr>
        <p:spPr/>
        <p:txBody>
          <a:bodyPr/>
          <a:lstStyle/>
          <a:p>
            <a:endParaRPr lang="en-US"/>
          </a:p>
        </p:txBody>
      </p:sp>
      <p:sp>
        <p:nvSpPr>
          <p:cNvPr id="7" name="Header Placeholder 6"/>
          <p:cNvSpPr>
            <a:spLocks noGrp="1"/>
          </p:cNvSpPr>
          <p:nvPr>
            <p:ph type="hdr" sz="quarter" idx="14"/>
          </p:nvPr>
        </p:nvSpPr>
        <p:spPr/>
        <p:txBody>
          <a:bodyPr/>
          <a:lstStyle/>
          <a:p>
            <a:endParaRPr lang="en-US"/>
          </a:p>
        </p:txBody>
      </p:sp>
    </p:spTree>
    <p:extLst>
      <p:ext uri="{BB962C8B-B14F-4D97-AF65-F5344CB8AC3E}">
        <p14:creationId xmlns:p14="http://schemas.microsoft.com/office/powerpoint/2010/main" val="2607163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 Generally, codes are listed on the back of Form 1099-R.</a:t>
            </a:r>
          </a:p>
          <a:p>
            <a:pPr eaLnBrk="1" hangingPunct="1"/>
            <a:r>
              <a:rPr lang="en-US" altLang="en-US" dirty="0" smtClean="0"/>
              <a:t>All codes and in or out of scope status at Pub 4012 page D-20</a:t>
            </a:r>
          </a:p>
          <a:p>
            <a:pPr eaLnBrk="1" hangingPunct="1"/>
            <a:r>
              <a:rPr lang="en-US" altLang="en-US" dirty="0" smtClean="0"/>
              <a:t>Code G Rollover – </a:t>
            </a:r>
          </a:p>
          <a:p>
            <a:pPr lvl="1" eaLnBrk="1" hangingPunct="1"/>
            <a:r>
              <a:rPr lang="en-US" altLang="en-US" dirty="0" smtClean="0"/>
              <a:t>Max 1 per 12 months from same IRA or IRA to which a rollover was made within 12 months</a:t>
            </a:r>
          </a:p>
          <a:p>
            <a:pPr lvl="1" eaLnBrk="1" hangingPunct="1"/>
            <a:r>
              <a:rPr lang="en-US" altLang="en-US" dirty="0" smtClean="0"/>
              <a:t>Check boxes on 1040 lines 15b and 16b as applicable</a:t>
            </a:r>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42797" indent="-285691">
              <a:spcBef>
                <a:spcPct val="30000"/>
              </a:spcBef>
              <a:buClr>
                <a:srgbClr val="00B050"/>
              </a:buClr>
              <a:buFont typeface="Wingdings" pitchFamily="2" charset="2"/>
              <a:buChar char="n"/>
              <a:defRPr sz="1200">
                <a:solidFill>
                  <a:schemeClr val="tx1"/>
                </a:solidFill>
                <a:latin typeface="Calibri" pitchFamily="34" charset="0"/>
              </a:defRPr>
            </a:lvl2pPr>
            <a:lvl3pPr marL="1142765" indent="-228553">
              <a:spcBef>
                <a:spcPct val="30000"/>
              </a:spcBef>
              <a:buFont typeface="Wingdings" pitchFamily="2" charset="2"/>
              <a:buChar char="v"/>
              <a:defRPr sz="1200">
                <a:solidFill>
                  <a:schemeClr val="tx1"/>
                </a:solidFill>
                <a:latin typeface="Calibri" pitchFamily="34" charset="0"/>
              </a:defRPr>
            </a:lvl3pPr>
            <a:lvl4pPr marL="1599872" indent="-228553">
              <a:spcBef>
                <a:spcPct val="30000"/>
              </a:spcBef>
              <a:defRPr sz="1200">
                <a:solidFill>
                  <a:schemeClr val="tx1"/>
                </a:solidFill>
                <a:latin typeface="Calibri" pitchFamily="34" charset="0"/>
              </a:defRPr>
            </a:lvl4pPr>
            <a:lvl5pPr marL="2056975" indent="-228553">
              <a:spcBef>
                <a:spcPct val="30000"/>
              </a:spcBef>
              <a:defRPr sz="1200">
                <a:solidFill>
                  <a:schemeClr val="tx1"/>
                </a:solidFill>
                <a:latin typeface="Calibri" pitchFamily="34" charset="0"/>
              </a:defRPr>
            </a:lvl5pPr>
            <a:lvl6pPr marL="2514082" indent="-228553" eaLnBrk="0" fontAlgn="base" hangingPunct="0">
              <a:spcBef>
                <a:spcPct val="30000"/>
              </a:spcBef>
              <a:spcAft>
                <a:spcPct val="0"/>
              </a:spcAft>
              <a:defRPr sz="1200">
                <a:solidFill>
                  <a:schemeClr val="tx1"/>
                </a:solidFill>
                <a:latin typeface="Calibri" pitchFamily="34" charset="0"/>
              </a:defRPr>
            </a:lvl6pPr>
            <a:lvl7pPr marL="2971188" indent="-228553" eaLnBrk="0" fontAlgn="base" hangingPunct="0">
              <a:spcBef>
                <a:spcPct val="30000"/>
              </a:spcBef>
              <a:spcAft>
                <a:spcPct val="0"/>
              </a:spcAft>
              <a:defRPr sz="1200">
                <a:solidFill>
                  <a:schemeClr val="tx1"/>
                </a:solidFill>
                <a:latin typeface="Calibri" pitchFamily="34" charset="0"/>
              </a:defRPr>
            </a:lvl7pPr>
            <a:lvl8pPr marL="3428294" indent="-228553" eaLnBrk="0" fontAlgn="base" hangingPunct="0">
              <a:spcBef>
                <a:spcPct val="30000"/>
              </a:spcBef>
              <a:spcAft>
                <a:spcPct val="0"/>
              </a:spcAft>
              <a:defRPr sz="1200">
                <a:solidFill>
                  <a:schemeClr val="tx1"/>
                </a:solidFill>
                <a:latin typeface="Calibri" pitchFamily="34" charset="0"/>
              </a:defRPr>
            </a:lvl8pPr>
            <a:lvl9pPr marL="3885400" indent="-228553"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623534CD-9CFA-4440-9B42-A08BB18094F5}" type="slidenum">
              <a:rPr lang="en-US" altLang="en-US"/>
              <a:pPr>
                <a:spcBef>
                  <a:spcPct val="0"/>
                </a:spcBef>
                <a:buClrTx/>
                <a:buFontTx/>
                <a:buNone/>
              </a:pPr>
              <a:t>12</a:t>
            </a:fld>
            <a:endParaRPr lang="en-US" alt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667" y="5790552"/>
            <a:ext cx="6166119" cy="3339640"/>
          </a:xfrm>
          <a:prstGeom prst="rect">
            <a:avLst/>
          </a:prstGeom>
        </p:spPr>
      </p:pic>
      <p:sp>
        <p:nvSpPr>
          <p:cNvPr id="6" name="Footer Placeholder 5"/>
          <p:cNvSpPr>
            <a:spLocks noGrp="1"/>
          </p:cNvSpPr>
          <p:nvPr>
            <p:ph type="ftr" sz="quarter" idx="10"/>
          </p:nvPr>
        </p:nvSpPr>
        <p:spPr/>
        <p:txBody>
          <a:bodyPr/>
          <a:lstStyle/>
          <a:p>
            <a:endParaRPr lang="en-US"/>
          </a:p>
        </p:txBody>
      </p:sp>
      <p:sp>
        <p:nvSpPr>
          <p:cNvPr id="7" name="Header Placeholder 6"/>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888515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Use F1 to see all codes. Generally, codes are listed on the back of Form 1099-R.</a:t>
            </a:r>
          </a:p>
          <a:p>
            <a:pPr eaLnBrk="1" hangingPunct="1"/>
            <a:r>
              <a:rPr lang="en-US" altLang="en-US" dirty="0" smtClean="0"/>
              <a:t>Code G Rollover – </a:t>
            </a:r>
          </a:p>
          <a:p>
            <a:pPr lvl="1" eaLnBrk="1" hangingPunct="1"/>
            <a:r>
              <a:rPr lang="en-US" altLang="en-US" dirty="0" smtClean="0"/>
              <a:t>Max 1 per 12 months from same IRA or IRA to which a rollover was made within 12 months</a:t>
            </a:r>
          </a:p>
          <a:p>
            <a:pPr lvl="1" eaLnBrk="1" hangingPunct="1"/>
            <a:r>
              <a:rPr lang="en-US" altLang="en-US" dirty="0" smtClean="0"/>
              <a:t>Check boxes on 1040 lines 15b and 16b as applicable</a:t>
            </a:r>
          </a:p>
          <a:p>
            <a:pPr eaLnBrk="1" hangingPunct="1"/>
            <a:r>
              <a:rPr lang="en-US" altLang="en-US" dirty="0" smtClean="0"/>
              <a:t>A designated Roth is one that is part of an employer plan and may be rolled into a Roth IRA</a:t>
            </a:r>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42797" indent="-285691">
              <a:spcBef>
                <a:spcPct val="30000"/>
              </a:spcBef>
              <a:buClr>
                <a:srgbClr val="00B050"/>
              </a:buClr>
              <a:buFont typeface="Wingdings" pitchFamily="2" charset="2"/>
              <a:buChar char="n"/>
              <a:defRPr sz="1200">
                <a:solidFill>
                  <a:schemeClr val="tx1"/>
                </a:solidFill>
                <a:latin typeface="Calibri" pitchFamily="34" charset="0"/>
              </a:defRPr>
            </a:lvl2pPr>
            <a:lvl3pPr marL="1142765" indent="-228553">
              <a:spcBef>
                <a:spcPct val="30000"/>
              </a:spcBef>
              <a:buFont typeface="Wingdings" pitchFamily="2" charset="2"/>
              <a:buChar char="v"/>
              <a:defRPr sz="1200">
                <a:solidFill>
                  <a:schemeClr val="tx1"/>
                </a:solidFill>
                <a:latin typeface="Calibri" pitchFamily="34" charset="0"/>
              </a:defRPr>
            </a:lvl3pPr>
            <a:lvl4pPr marL="1599872" indent="-228553">
              <a:spcBef>
                <a:spcPct val="30000"/>
              </a:spcBef>
              <a:defRPr sz="1200">
                <a:solidFill>
                  <a:schemeClr val="tx1"/>
                </a:solidFill>
                <a:latin typeface="Calibri" pitchFamily="34" charset="0"/>
              </a:defRPr>
            </a:lvl4pPr>
            <a:lvl5pPr marL="2056975" indent="-228553">
              <a:spcBef>
                <a:spcPct val="30000"/>
              </a:spcBef>
              <a:defRPr sz="1200">
                <a:solidFill>
                  <a:schemeClr val="tx1"/>
                </a:solidFill>
                <a:latin typeface="Calibri" pitchFamily="34" charset="0"/>
              </a:defRPr>
            </a:lvl5pPr>
            <a:lvl6pPr marL="2514082" indent="-228553" eaLnBrk="0" fontAlgn="base" hangingPunct="0">
              <a:spcBef>
                <a:spcPct val="30000"/>
              </a:spcBef>
              <a:spcAft>
                <a:spcPct val="0"/>
              </a:spcAft>
              <a:defRPr sz="1200">
                <a:solidFill>
                  <a:schemeClr val="tx1"/>
                </a:solidFill>
                <a:latin typeface="Calibri" pitchFamily="34" charset="0"/>
              </a:defRPr>
            </a:lvl6pPr>
            <a:lvl7pPr marL="2971188" indent="-228553" eaLnBrk="0" fontAlgn="base" hangingPunct="0">
              <a:spcBef>
                <a:spcPct val="30000"/>
              </a:spcBef>
              <a:spcAft>
                <a:spcPct val="0"/>
              </a:spcAft>
              <a:defRPr sz="1200">
                <a:solidFill>
                  <a:schemeClr val="tx1"/>
                </a:solidFill>
                <a:latin typeface="Calibri" pitchFamily="34" charset="0"/>
              </a:defRPr>
            </a:lvl7pPr>
            <a:lvl8pPr marL="3428294" indent="-228553" eaLnBrk="0" fontAlgn="base" hangingPunct="0">
              <a:spcBef>
                <a:spcPct val="30000"/>
              </a:spcBef>
              <a:spcAft>
                <a:spcPct val="0"/>
              </a:spcAft>
              <a:defRPr sz="1200">
                <a:solidFill>
                  <a:schemeClr val="tx1"/>
                </a:solidFill>
                <a:latin typeface="Calibri" pitchFamily="34" charset="0"/>
              </a:defRPr>
            </a:lvl8pPr>
            <a:lvl9pPr marL="3885400" indent="-228553"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3513CEDA-E457-43AA-BA78-FB4915116907}" type="slidenum">
              <a:rPr lang="en-US" altLang="en-US"/>
              <a:pPr>
                <a:spcBef>
                  <a:spcPct val="0"/>
                </a:spcBef>
                <a:buClrTx/>
                <a:buFontTx/>
                <a:buNone/>
              </a:pPr>
              <a:t>13</a:t>
            </a:fld>
            <a:endParaRPr lang="en-US" altLang="en-US"/>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4294045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Use F1 to see all codes. Generally, codes are listed on the back of Form 1099-R.</a:t>
            </a:r>
          </a:p>
          <a:p>
            <a:pPr eaLnBrk="1" hangingPunct="1"/>
            <a:r>
              <a:rPr lang="en-US" altLang="en-US" dirty="0" smtClean="0"/>
              <a:t>Code G Rollover – </a:t>
            </a:r>
          </a:p>
          <a:p>
            <a:pPr lvl="1" eaLnBrk="1" hangingPunct="1"/>
            <a:r>
              <a:rPr lang="en-US" altLang="en-US" dirty="0" smtClean="0"/>
              <a:t>Max 1 per 12 months from same IRA or IRA to which a rollover was made within 12 months</a:t>
            </a:r>
          </a:p>
          <a:p>
            <a:pPr lvl="1" eaLnBrk="1" hangingPunct="1"/>
            <a:r>
              <a:rPr lang="en-US" altLang="en-US" dirty="0" smtClean="0"/>
              <a:t>Check boxes on 1040 lines 15b and 16b as applicable</a:t>
            </a:r>
          </a:p>
          <a:p>
            <a:pPr eaLnBrk="1" hangingPunct="1"/>
            <a:r>
              <a:rPr lang="en-US" altLang="en-US" dirty="0" smtClean="0"/>
              <a:t>A designated Roth is one that is part of an employer plan and may be rolled into a Roth IRA</a:t>
            </a:r>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42797" indent="-285691">
              <a:spcBef>
                <a:spcPct val="30000"/>
              </a:spcBef>
              <a:buClr>
                <a:srgbClr val="00B050"/>
              </a:buClr>
              <a:buFont typeface="Wingdings" pitchFamily="2" charset="2"/>
              <a:buChar char="n"/>
              <a:defRPr sz="1200">
                <a:solidFill>
                  <a:schemeClr val="tx1"/>
                </a:solidFill>
                <a:latin typeface="Calibri" pitchFamily="34" charset="0"/>
              </a:defRPr>
            </a:lvl2pPr>
            <a:lvl3pPr marL="1142765" indent="-228553">
              <a:spcBef>
                <a:spcPct val="30000"/>
              </a:spcBef>
              <a:buFont typeface="Wingdings" pitchFamily="2" charset="2"/>
              <a:buChar char="v"/>
              <a:defRPr sz="1200">
                <a:solidFill>
                  <a:schemeClr val="tx1"/>
                </a:solidFill>
                <a:latin typeface="Calibri" pitchFamily="34" charset="0"/>
              </a:defRPr>
            </a:lvl3pPr>
            <a:lvl4pPr marL="1599872" indent="-228553">
              <a:spcBef>
                <a:spcPct val="30000"/>
              </a:spcBef>
              <a:defRPr sz="1200">
                <a:solidFill>
                  <a:schemeClr val="tx1"/>
                </a:solidFill>
                <a:latin typeface="Calibri" pitchFamily="34" charset="0"/>
              </a:defRPr>
            </a:lvl4pPr>
            <a:lvl5pPr marL="2056975" indent="-228553">
              <a:spcBef>
                <a:spcPct val="30000"/>
              </a:spcBef>
              <a:defRPr sz="1200">
                <a:solidFill>
                  <a:schemeClr val="tx1"/>
                </a:solidFill>
                <a:latin typeface="Calibri" pitchFamily="34" charset="0"/>
              </a:defRPr>
            </a:lvl5pPr>
            <a:lvl6pPr marL="2514082" indent="-228553" eaLnBrk="0" fontAlgn="base" hangingPunct="0">
              <a:spcBef>
                <a:spcPct val="30000"/>
              </a:spcBef>
              <a:spcAft>
                <a:spcPct val="0"/>
              </a:spcAft>
              <a:defRPr sz="1200">
                <a:solidFill>
                  <a:schemeClr val="tx1"/>
                </a:solidFill>
                <a:latin typeface="Calibri" pitchFamily="34" charset="0"/>
              </a:defRPr>
            </a:lvl6pPr>
            <a:lvl7pPr marL="2971188" indent="-228553" eaLnBrk="0" fontAlgn="base" hangingPunct="0">
              <a:spcBef>
                <a:spcPct val="30000"/>
              </a:spcBef>
              <a:spcAft>
                <a:spcPct val="0"/>
              </a:spcAft>
              <a:defRPr sz="1200">
                <a:solidFill>
                  <a:schemeClr val="tx1"/>
                </a:solidFill>
                <a:latin typeface="Calibri" pitchFamily="34" charset="0"/>
              </a:defRPr>
            </a:lvl7pPr>
            <a:lvl8pPr marL="3428294" indent="-228553" eaLnBrk="0" fontAlgn="base" hangingPunct="0">
              <a:spcBef>
                <a:spcPct val="30000"/>
              </a:spcBef>
              <a:spcAft>
                <a:spcPct val="0"/>
              </a:spcAft>
              <a:defRPr sz="1200">
                <a:solidFill>
                  <a:schemeClr val="tx1"/>
                </a:solidFill>
                <a:latin typeface="Calibri" pitchFamily="34" charset="0"/>
              </a:defRPr>
            </a:lvl8pPr>
            <a:lvl9pPr marL="3885400" indent="-228553"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3513CEDA-E457-43AA-BA78-FB4915116907}" type="slidenum">
              <a:rPr lang="en-US" altLang="en-US"/>
              <a:pPr>
                <a:spcBef>
                  <a:spcPct val="0"/>
                </a:spcBef>
                <a:buClrTx/>
                <a:buFontTx/>
                <a:buNone/>
              </a:pPr>
              <a:t>14</a:t>
            </a:fld>
            <a:endParaRPr lang="en-US" altLang="en-US"/>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4054837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42797" indent="-285691">
              <a:spcBef>
                <a:spcPct val="30000"/>
              </a:spcBef>
              <a:buClr>
                <a:srgbClr val="00B050"/>
              </a:buClr>
              <a:buFont typeface="Wingdings" pitchFamily="2" charset="2"/>
              <a:buChar char="n"/>
              <a:defRPr sz="1200">
                <a:solidFill>
                  <a:schemeClr val="tx1"/>
                </a:solidFill>
                <a:latin typeface="Calibri" pitchFamily="34" charset="0"/>
              </a:defRPr>
            </a:lvl2pPr>
            <a:lvl3pPr marL="1142765" indent="-228553">
              <a:spcBef>
                <a:spcPct val="30000"/>
              </a:spcBef>
              <a:buFont typeface="Wingdings" pitchFamily="2" charset="2"/>
              <a:buChar char="v"/>
              <a:defRPr sz="1200">
                <a:solidFill>
                  <a:schemeClr val="tx1"/>
                </a:solidFill>
                <a:latin typeface="Calibri" pitchFamily="34" charset="0"/>
              </a:defRPr>
            </a:lvl3pPr>
            <a:lvl4pPr marL="1599872" indent="-228553">
              <a:spcBef>
                <a:spcPct val="30000"/>
              </a:spcBef>
              <a:defRPr sz="1200">
                <a:solidFill>
                  <a:schemeClr val="tx1"/>
                </a:solidFill>
                <a:latin typeface="Calibri" pitchFamily="34" charset="0"/>
              </a:defRPr>
            </a:lvl4pPr>
            <a:lvl5pPr marL="2056975" indent="-228553">
              <a:spcBef>
                <a:spcPct val="30000"/>
              </a:spcBef>
              <a:defRPr sz="1200">
                <a:solidFill>
                  <a:schemeClr val="tx1"/>
                </a:solidFill>
                <a:latin typeface="Calibri" pitchFamily="34" charset="0"/>
              </a:defRPr>
            </a:lvl5pPr>
            <a:lvl6pPr marL="2514082" indent="-228553" eaLnBrk="0" fontAlgn="base" hangingPunct="0">
              <a:spcBef>
                <a:spcPct val="30000"/>
              </a:spcBef>
              <a:spcAft>
                <a:spcPct val="0"/>
              </a:spcAft>
              <a:defRPr sz="1200">
                <a:solidFill>
                  <a:schemeClr val="tx1"/>
                </a:solidFill>
                <a:latin typeface="Calibri" pitchFamily="34" charset="0"/>
              </a:defRPr>
            </a:lvl6pPr>
            <a:lvl7pPr marL="2971188" indent="-228553" eaLnBrk="0" fontAlgn="base" hangingPunct="0">
              <a:spcBef>
                <a:spcPct val="30000"/>
              </a:spcBef>
              <a:spcAft>
                <a:spcPct val="0"/>
              </a:spcAft>
              <a:defRPr sz="1200">
                <a:solidFill>
                  <a:schemeClr val="tx1"/>
                </a:solidFill>
                <a:latin typeface="Calibri" pitchFamily="34" charset="0"/>
              </a:defRPr>
            </a:lvl7pPr>
            <a:lvl8pPr marL="3428294" indent="-228553" eaLnBrk="0" fontAlgn="base" hangingPunct="0">
              <a:spcBef>
                <a:spcPct val="30000"/>
              </a:spcBef>
              <a:spcAft>
                <a:spcPct val="0"/>
              </a:spcAft>
              <a:defRPr sz="1200">
                <a:solidFill>
                  <a:schemeClr val="tx1"/>
                </a:solidFill>
                <a:latin typeface="Calibri" pitchFamily="34" charset="0"/>
              </a:defRPr>
            </a:lvl8pPr>
            <a:lvl9pPr marL="3885400" indent="-228553"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767E6196-6953-435B-9A53-CC4291501EBF}" type="slidenum">
              <a:rPr lang="en-US" altLang="en-US"/>
              <a:pPr>
                <a:spcBef>
                  <a:spcPct val="0"/>
                </a:spcBef>
                <a:buClrTx/>
                <a:buFontTx/>
                <a:buNone/>
              </a:pPr>
              <a:t>15</a:t>
            </a:fld>
            <a:endParaRPr lang="en-US" altLang="en-US"/>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191449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F29504-3EB7-4D64-9853-A98680AD298B}" type="slidenum">
              <a:rPr lang="en-US" smtClean="0"/>
              <a:t>16</a:t>
            </a:fld>
            <a:endParaRPr lang="en-US"/>
          </a:p>
        </p:txBody>
      </p:sp>
      <p:sp>
        <p:nvSpPr>
          <p:cNvPr id="8" name="Footer Placeholder 7"/>
          <p:cNvSpPr>
            <a:spLocks noGrp="1"/>
          </p:cNvSpPr>
          <p:nvPr>
            <p:ph type="ftr" sz="quarter" idx="11"/>
          </p:nvPr>
        </p:nvSpPr>
        <p:spPr/>
        <p:txBody>
          <a:bodyPr/>
          <a:lstStyle/>
          <a:p>
            <a:endParaRPr lang="en-US"/>
          </a:p>
        </p:txBody>
      </p:sp>
      <p:sp>
        <p:nvSpPr>
          <p:cNvPr id="9" name="Header Placeholder 8"/>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3465843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42797" indent="-285691">
              <a:spcBef>
                <a:spcPct val="30000"/>
              </a:spcBef>
              <a:buClr>
                <a:srgbClr val="00B050"/>
              </a:buClr>
              <a:buFont typeface="Wingdings" pitchFamily="2" charset="2"/>
              <a:buChar char="n"/>
              <a:defRPr sz="1200">
                <a:solidFill>
                  <a:schemeClr val="tx1"/>
                </a:solidFill>
                <a:latin typeface="Calibri" pitchFamily="34" charset="0"/>
              </a:defRPr>
            </a:lvl2pPr>
            <a:lvl3pPr marL="1142765" indent="-228553">
              <a:spcBef>
                <a:spcPct val="30000"/>
              </a:spcBef>
              <a:buFont typeface="Wingdings" pitchFamily="2" charset="2"/>
              <a:buChar char="v"/>
              <a:defRPr sz="1200">
                <a:solidFill>
                  <a:schemeClr val="tx1"/>
                </a:solidFill>
                <a:latin typeface="Calibri" pitchFamily="34" charset="0"/>
              </a:defRPr>
            </a:lvl3pPr>
            <a:lvl4pPr marL="1599872" indent="-228553">
              <a:spcBef>
                <a:spcPct val="30000"/>
              </a:spcBef>
              <a:defRPr sz="1200">
                <a:solidFill>
                  <a:schemeClr val="tx1"/>
                </a:solidFill>
                <a:latin typeface="Calibri" pitchFamily="34" charset="0"/>
              </a:defRPr>
            </a:lvl4pPr>
            <a:lvl5pPr marL="2056975" indent="-228553">
              <a:spcBef>
                <a:spcPct val="30000"/>
              </a:spcBef>
              <a:defRPr sz="1200">
                <a:solidFill>
                  <a:schemeClr val="tx1"/>
                </a:solidFill>
                <a:latin typeface="Calibri" pitchFamily="34" charset="0"/>
              </a:defRPr>
            </a:lvl5pPr>
            <a:lvl6pPr marL="2514082" indent="-228553" eaLnBrk="0" fontAlgn="base" hangingPunct="0">
              <a:spcBef>
                <a:spcPct val="30000"/>
              </a:spcBef>
              <a:spcAft>
                <a:spcPct val="0"/>
              </a:spcAft>
              <a:defRPr sz="1200">
                <a:solidFill>
                  <a:schemeClr val="tx1"/>
                </a:solidFill>
                <a:latin typeface="Calibri" pitchFamily="34" charset="0"/>
              </a:defRPr>
            </a:lvl6pPr>
            <a:lvl7pPr marL="2971188" indent="-228553" eaLnBrk="0" fontAlgn="base" hangingPunct="0">
              <a:spcBef>
                <a:spcPct val="30000"/>
              </a:spcBef>
              <a:spcAft>
                <a:spcPct val="0"/>
              </a:spcAft>
              <a:defRPr sz="1200">
                <a:solidFill>
                  <a:schemeClr val="tx1"/>
                </a:solidFill>
                <a:latin typeface="Calibri" pitchFamily="34" charset="0"/>
              </a:defRPr>
            </a:lvl7pPr>
            <a:lvl8pPr marL="3428294" indent="-228553" eaLnBrk="0" fontAlgn="base" hangingPunct="0">
              <a:spcBef>
                <a:spcPct val="30000"/>
              </a:spcBef>
              <a:spcAft>
                <a:spcPct val="0"/>
              </a:spcAft>
              <a:defRPr sz="1200">
                <a:solidFill>
                  <a:schemeClr val="tx1"/>
                </a:solidFill>
                <a:latin typeface="Calibri" pitchFamily="34" charset="0"/>
              </a:defRPr>
            </a:lvl8pPr>
            <a:lvl9pPr marL="3885400" indent="-228553"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6671351E-611C-4B51-B30D-29CAA812A6CF}" type="slidenum">
              <a:rPr lang="en-US" altLang="en-US"/>
              <a:pPr>
                <a:spcBef>
                  <a:spcPct val="0"/>
                </a:spcBef>
                <a:buClrTx/>
                <a:buFontTx/>
                <a:buNone/>
              </a:pPr>
              <a:t>17</a:t>
            </a:fld>
            <a:endParaRPr lang="en-US" altLang="en-US"/>
          </a:p>
        </p:txBody>
      </p:sp>
      <p:sp>
        <p:nvSpPr>
          <p:cNvPr id="114691" name="Rectangle 1"/>
          <p:cNvSpPr>
            <a:spLocks noGrp="1" noRot="1" noChangeAspect="1" noChangeArrowheads="1" noTextEdit="1"/>
          </p:cNvSpPr>
          <p:nvPr>
            <p:ph type="sldImg"/>
          </p:nvPr>
        </p:nvSpPr>
        <p:spPr bwMode="auto">
          <a:xfrm>
            <a:off x="1223963" y="690563"/>
            <a:ext cx="4605337" cy="3455987"/>
          </a:xfrm>
          <a:solidFill>
            <a:srgbClr val="FFFFFF"/>
          </a:solidFill>
          <a:ln>
            <a:solidFill>
              <a:srgbClr val="000000"/>
            </a:solidFill>
            <a:miter lim="800000"/>
            <a:headEnd/>
            <a:tailEnd/>
          </a:ln>
        </p:spPr>
      </p:sp>
      <p:sp>
        <p:nvSpPr>
          <p:cNvPr id="114692" name="Rectangle 2"/>
          <p:cNvSpPr>
            <a:spLocks noGrp="1" noChangeArrowheads="1"/>
          </p:cNvSpPr>
          <p:nvPr>
            <p:ph type="body" idx="1"/>
          </p:nvPr>
        </p:nvSpPr>
        <p:spPr bwMode="auto">
          <a:xfrm>
            <a:off x="939801" y="4376738"/>
            <a:ext cx="5172075" cy="414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altLang="en-US" smtClean="0"/>
              <a:t>RMD each year is based on the individual’s life expectancy as set out by the IRS</a:t>
            </a:r>
          </a:p>
          <a:p>
            <a:r>
              <a:rPr lang="en-US" altLang="en-US" smtClean="0"/>
              <a:t>Will never be 100% of the IRA</a:t>
            </a:r>
          </a:p>
          <a:p>
            <a:endParaRPr lang="en-US" altLang="en-US" smtClean="0"/>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825697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42797" indent="-285691">
              <a:spcBef>
                <a:spcPct val="30000"/>
              </a:spcBef>
              <a:buClr>
                <a:srgbClr val="00B050"/>
              </a:buClr>
              <a:buFont typeface="Wingdings" pitchFamily="2" charset="2"/>
              <a:buChar char="n"/>
              <a:defRPr sz="1200">
                <a:solidFill>
                  <a:schemeClr val="tx1"/>
                </a:solidFill>
                <a:latin typeface="Calibri" pitchFamily="34" charset="0"/>
              </a:defRPr>
            </a:lvl2pPr>
            <a:lvl3pPr marL="1142765" indent="-228553">
              <a:spcBef>
                <a:spcPct val="30000"/>
              </a:spcBef>
              <a:buFont typeface="Wingdings" pitchFamily="2" charset="2"/>
              <a:buChar char="v"/>
              <a:defRPr sz="1200">
                <a:solidFill>
                  <a:schemeClr val="tx1"/>
                </a:solidFill>
                <a:latin typeface="Calibri" pitchFamily="34" charset="0"/>
              </a:defRPr>
            </a:lvl3pPr>
            <a:lvl4pPr marL="1599872" indent="-228553">
              <a:spcBef>
                <a:spcPct val="30000"/>
              </a:spcBef>
              <a:defRPr sz="1200">
                <a:solidFill>
                  <a:schemeClr val="tx1"/>
                </a:solidFill>
                <a:latin typeface="Calibri" pitchFamily="34" charset="0"/>
              </a:defRPr>
            </a:lvl4pPr>
            <a:lvl5pPr marL="2056975" indent="-228553">
              <a:spcBef>
                <a:spcPct val="30000"/>
              </a:spcBef>
              <a:defRPr sz="1200">
                <a:solidFill>
                  <a:schemeClr val="tx1"/>
                </a:solidFill>
                <a:latin typeface="Calibri" pitchFamily="34" charset="0"/>
              </a:defRPr>
            </a:lvl5pPr>
            <a:lvl6pPr marL="2514082" indent="-228553" eaLnBrk="0" fontAlgn="base" hangingPunct="0">
              <a:spcBef>
                <a:spcPct val="30000"/>
              </a:spcBef>
              <a:spcAft>
                <a:spcPct val="0"/>
              </a:spcAft>
              <a:defRPr sz="1200">
                <a:solidFill>
                  <a:schemeClr val="tx1"/>
                </a:solidFill>
                <a:latin typeface="Calibri" pitchFamily="34" charset="0"/>
              </a:defRPr>
            </a:lvl6pPr>
            <a:lvl7pPr marL="2971188" indent="-228553" eaLnBrk="0" fontAlgn="base" hangingPunct="0">
              <a:spcBef>
                <a:spcPct val="30000"/>
              </a:spcBef>
              <a:spcAft>
                <a:spcPct val="0"/>
              </a:spcAft>
              <a:defRPr sz="1200">
                <a:solidFill>
                  <a:schemeClr val="tx1"/>
                </a:solidFill>
                <a:latin typeface="Calibri" pitchFamily="34" charset="0"/>
              </a:defRPr>
            </a:lvl7pPr>
            <a:lvl8pPr marL="3428294" indent="-228553" eaLnBrk="0" fontAlgn="base" hangingPunct="0">
              <a:spcBef>
                <a:spcPct val="30000"/>
              </a:spcBef>
              <a:spcAft>
                <a:spcPct val="0"/>
              </a:spcAft>
              <a:defRPr sz="1200">
                <a:solidFill>
                  <a:schemeClr val="tx1"/>
                </a:solidFill>
                <a:latin typeface="Calibri" pitchFamily="34" charset="0"/>
              </a:defRPr>
            </a:lvl8pPr>
            <a:lvl9pPr marL="3885400" indent="-228553"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A99E8EAC-EC30-45B3-AA05-1112662807E8}" type="slidenum">
              <a:rPr lang="en-US" altLang="en-US"/>
              <a:pPr>
                <a:spcBef>
                  <a:spcPct val="0"/>
                </a:spcBef>
                <a:buClrTx/>
                <a:buFontTx/>
                <a:buNone/>
              </a:pPr>
              <a:t>18</a:t>
            </a:fld>
            <a:endParaRPr lang="en-US" altLang="en-US"/>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641351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altLang="en-US" dirty="0" smtClean="0"/>
          </a:p>
          <a:p>
            <a:pPr>
              <a:defRPr/>
            </a:pPr>
            <a:r>
              <a:rPr lang="en-US" altLang="en-US" dirty="0" smtClean="0"/>
              <a:t>If taxpayer has several IRA accounts and must take RMD, s/he can take total RMD for all accounts from one account. Does not need to take an RMD from every account. BUT, cannot</a:t>
            </a:r>
            <a:r>
              <a:rPr lang="en-US" altLang="en-US" baseline="0" dirty="0" smtClean="0"/>
              <a:t> aggregate </a:t>
            </a:r>
            <a:r>
              <a:rPr lang="en-US" altLang="en-US" baseline="0" dirty="0" err="1" smtClean="0"/>
              <a:t>RMDs</a:t>
            </a:r>
            <a:r>
              <a:rPr lang="en-US" altLang="en-US" baseline="0" dirty="0" smtClean="0"/>
              <a:t> from individually owned account(s) with </a:t>
            </a:r>
            <a:r>
              <a:rPr lang="en-US" altLang="en-US" baseline="0" dirty="0" err="1" smtClean="0"/>
              <a:t>RMDs</a:t>
            </a:r>
            <a:r>
              <a:rPr lang="en-US" altLang="en-US" baseline="0" dirty="0" smtClean="0"/>
              <a:t> from accounts received as a non-spouse beneficiary</a:t>
            </a:r>
            <a:endParaRPr lang="en-US" altLang="en-US" dirty="0" smtClean="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42797" indent="-285691">
              <a:spcBef>
                <a:spcPct val="30000"/>
              </a:spcBef>
              <a:buClr>
                <a:srgbClr val="00B050"/>
              </a:buClr>
              <a:buFont typeface="Wingdings" pitchFamily="2" charset="2"/>
              <a:buChar char="n"/>
              <a:defRPr sz="1200">
                <a:solidFill>
                  <a:schemeClr val="tx1"/>
                </a:solidFill>
                <a:latin typeface="Calibri" pitchFamily="34" charset="0"/>
              </a:defRPr>
            </a:lvl2pPr>
            <a:lvl3pPr marL="1142765" indent="-228553">
              <a:spcBef>
                <a:spcPct val="30000"/>
              </a:spcBef>
              <a:buFont typeface="Wingdings" pitchFamily="2" charset="2"/>
              <a:buChar char="v"/>
              <a:defRPr sz="1200">
                <a:solidFill>
                  <a:schemeClr val="tx1"/>
                </a:solidFill>
                <a:latin typeface="Calibri" pitchFamily="34" charset="0"/>
              </a:defRPr>
            </a:lvl3pPr>
            <a:lvl4pPr marL="1599872" indent="-228553">
              <a:spcBef>
                <a:spcPct val="30000"/>
              </a:spcBef>
              <a:defRPr sz="1200">
                <a:solidFill>
                  <a:schemeClr val="tx1"/>
                </a:solidFill>
                <a:latin typeface="Calibri" pitchFamily="34" charset="0"/>
              </a:defRPr>
            </a:lvl4pPr>
            <a:lvl5pPr marL="2056975" indent="-228553">
              <a:spcBef>
                <a:spcPct val="30000"/>
              </a:spcBef>
              <a:defRPr sz="1200">
                <a:solidFill>
                  <a:schemeClr val="tx1"/>
                </a:solidFill>
                <a:latin typeface="Calibri" pitchFamily="34" charset="0"/>
              </a:defRPr>
            </a:lvl5pPr>
            <a:lvl6pPr marL="2514082" indent="-228553" eaLnBrk="0" fontAlgn="base" hangingPunct="0">
              <a:spcBef>
                <a:spcPct val="30000"/>
              </a:spcBef>
              <a:spcAft>
                <a:spcPct val="0"/>
              </a:spcAft>
              <a:defRPr sz="1200">
                <a:solidFill>
                  <a:schemeClr val="tx1"/>
                </a:solidFill>
                <a:latin typeface="Calibri" pitchFamily="34" charset="0"/>
              </a:defRPr>
            </a:lvl6pPr>
            <a:lvl7pPr marL="2971188" indent="-228553" eaLnBrk="0" fontAlgn="base" hangingPunct="0">
              <a:spcBef>
                <a:spcPct val="30000"/>
              </a:spcBef>
              <a:spcAft>
                <a:spcPct val="0"/>
              </a:spcAft>
              <a:defRPr sz="1200">
                <a:solidFill>
                  <a:schemeClr val="tx1"/>
                </a:solidFill>
                <a:latin typeface="Calibri" pitchFamily="34" charset="0"/>
              </a:defRPr>
            </a:lvl7pPr>
            <a:lvl8pPr marL="3428294" indent="-228553" eaLnBrk="0" fontAlgn="base" hangingPunct="0">
              <a:spcBef>
                <a:spcPct val="30000"/>
              </a:spcBef>
              <a:spcAft>
                <a:spcPct val="0"/>
              </a:spcAft>
              <a:defRPr sz="1200">
                <a:solidFill>
                  <a:schemeClr val="tx1"/>
                </a:solidFill>
                <a:latin typeface="Calibri" pitchFamily="34" charset="0"/>
              </a:defRPr>
            </a:lvl8pPr>
            <a:lvl9pPr marL="3885400" indent="-228553"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673CC6F4-6393-4050-A0CA-57AA56887BF5}" type="slidenum">
              <a:rPr lang="en-US" altLang="en-US"/>
              <a:pPr>
                <a:spcBef>
                  <a:spcPct val="0"/>
                </a:spcBef>
                <a:buClrTx/>
                <a:buFontTx/>
                <a:buNone/>
              </a:pPr>
              <a:t>19</a:t>
            </a:fld>
            <a:endParaRPr lang="en-US" altLang="en-US"/>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073059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42797" indent="-285691">
              <a:spcBef>
                <a:spcPct val="30000"/>
              </a:spcBef>
              <a:buClr>
                <a:srgbClr val="00B050"/>
              </a:buClr>
              <a:buFont typeface="Wingdings" pitchFamily="2" charset="2"/>
              <a:buChar char="n"/>
              <a:defRPr sz="1200">
                <a:solidFill>
                  <a:schemeClr val="tx1"/>
                </a:solidFill>
                <a:latin typeface="Calibri" pitchFamily="34" charset="0"/>
              </a:defRPr>
            </a:lvl2pPr>
            <a:lvl3pPr marL="1142765" indent="-228553">
              <a:spcBef>
                <a:spcPct val="30000"/>
              </a:spcBef>
              <a:buFont typeface="Wingdings" pitchFamily="2" charset="2"/>
              <a:buChar char="v"/>
              <a:defRPr sz="1200">
                <a:solidFill>
                  <a:schemeClr val="tx1"/>
                </a:solidFill>
                <a:latin typeface="Calibri" pitchFamily="34" charset="0"/>
              </a:defRPr>
            </a:lvl3pPr>
            <a:lvl4pPr marL="1599872" indent="-228553">
              <a:spcBef>
                <a:spcPct val="30000"/>
              </a:spcBef>
              <a:defRPr sz="1200">
                <a:solidFill>
                  <a:schemeClr val="tx1"/>
                </a:solidFill>
                <a:latin typeface="Calibri" pitchFamily="34" charset="0"/>
              </a:defRPr>
            </a:lvl4pPr>
            <a:lvl5pPr marL="2056975" indent="-228553">
              <a:spcBef>
                <a:spcPct val="30000"/>
              </a:spcBef>
              <a:defRPr sz="1200">
                <a:solidFill>
                  <a:schemeClr val="tx1"/>
                </a:solidFill>
                <a:latin typeface="Calibri" pitchFamily="34" charset="0"/>
              </a:defRPr>
            </a:lvl5pPr>
            <a:lvl6pPr marL="2514082" indent="-228553" eaLnBrk="0" fontAlgn="base" hangingPunct="0">
              <a:spcBef>
                <a:spcPct val="30000"/>
              </a:spcBef>
              <a:spcAft>
                <a:spcPct val="0"/>
              </a:spcAft>
              <a:defRPr sz="1200">
                <a:solidFill>
                  <a:schemeClr val="tx1"/>
                </a:solidFill>
                <a:latin typeface="Calibri" pitchFamily="34" charset="0"/>
              </a:defRPr>
            </a:lvl6pPr>
            <a:lvl7pPr marL="2971188" indent="-228553" eaLnBrk="0" fontAlgn="base" hangingPunct="0">
              <a:spcBef>
                <a:spcPct val="30000"/>
              </a:spcBef>
              <a:spcAft>
                <a:spcPct val="0"/>
              </a:spcAft>
              <a:defRPr sz="1200">
                <a:solidFill>
                  <a:schemeClr val="tx1"/>
                </a:solidFill>
                <a:latin typeface="Calibri" pitchFamily="34" charset="0"/>
              </a:defRPr>
            </a:lvl7pPr>
            <a:lvl8pPr marL="3428294" indent="-228553" eaLnBrk="0" fontAlgn="base" hangingPunct="0">
              <a:spcBef>
                <a:spcPct val="30000"/>
              </a:spcBef>
              <a:spcAft>
                <a:spcPct val="0"/>
              </a:spcAft>
              <a:defRPr sz="1200">
                <a:solidFill>
                  <a:schemeClr val="tx1"/>
                </a:solidFill>
                <a:latin typeface="Calibri" pitchFamily="34" charset="0"/>
              </a:defRPr>
            </a:lvl8pPr>
            <a:lvl9pPr marL="3885400" indent="-228553"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87EAD300-71F2-4AE8-BF66-AD9674B64F8D}" type="slidenum">
              <a:rPr lang="en-US" altLang="en-US"/>
              <a:pPr>
                <a:spcBef>
                  <a:spcPct val="0"/>
                </a:spcBef>
                <a:buClrTx/>
                <a:buFontTx/>
                <a:buNone/>
              </a:pPr>
              <a:t>20</a:t>
            </a:fld>
            <a:endParaRPr lang="en-US" altLang="en-US"/>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736724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IRAs</a:t>
            </a:r>
            <a:r>
              <a:rPr lang="en-US" dirty="0" smtClean="0"/>
              <a:t>: You can roll over all or part of any distribution from your IRA </a:t>
            </a:r>
            <a:r>
              <a:rPr lang="en-US" b="1" dirty="0" smtClean="0"/>
              <a:t>except</a:t>
            </a:r>
            <a:r>
              <a:rPr lang="en-US" dirty="0" smtClean="0"/>
              <a:t>:</a:t>
            </a:r>
          </a:p>
          <a:p>
            <a:pPr lvl="1"/>
            <a:r>
              <a:rPr lang="en-US" dirty="0" smtClean="0"/>
              <a:t>A </a:t>
            </a:r>
            <a:r>
              <a:rPr lang="en-US" dirty="0" smtClean="0">
                <a:hlinkClick r:id="rId3"/>
              </a:rPr>
              <a:t>required minimum distribution</a:t>
            </a:r>
            <a:r>
              <a:rPr lang="en-US" dirty="0" smtClean="0"/>
              <a:t> or</a:t>
            </a:r>
          </a:p>
          <a:p>
            <a:pPr lvl="1"/>
            <a:r>
              <a:rPr lang="en-US" dirty="0" smtClean="0"/>
              <a:t>A distribution of excess contributions and related earnings.</a:t>
            </a:r>
          </a:p>
          <a:p>
            <a:pPr lvl="1"/>
            <a:endParaRPr lang="en-US" dirty="0" smtClean="0"/>
          </a:p>
          <a:p>
            <a:r>
              <a:rPr lang="en-US" b="1" dirty="0" smtClean="0"/>
              <a:t>Retirement plans</a:t>
            </a:r>
            <a:r>
              <a:rPr lang="en-US" dirty="0" smtClean="0"/>
              <a:t>: You can roll over all or part of any distribution of your retirement plan account </a:t>
            </a:r>
            <a:r>
              <a:rPr lang="en-US" b="1" dirty="0" smtClean="0"/>
              <a:t>except</a:t>
            </a:r>
            <a:r>
              <a:rPr lang="en-US" dirty="0" smtClean="0"/>
              <a:t>:</a:t>
            </a:r>
          </a:p>
          <a:p>
            <a:pPr lvl="1"/>
            <a:r>
              <a:rPr lang="en-US" dirty="0" smtClean="0">
                <a:hlinkClick r:id="rId3"/>
              </a:rPr>
              <a:t>Required minimum distributions</a:t>
            </a:r>
            <a:r>
              <a:rPr lang="en-US" dirty="0" smtClean="0"/>
              <a:t>,</a:t>
            </a:r>
          </a:p>
          <a:p>
            <a:pPr lvl="1"/>
            <a:r>
              <a:rPr lang="en-US" dirty="0" smtClean="0">
                <a:hlinkClick r:id="rId4"/>
              </a:rPr>
              <a:t>Loans</a:t>
            </a:r>
            <a:r>
              <a:rPr lang="en-US" dirty="0" smtClean="0"/>
              <a:t> treated as a distribution,</a:t>
            </a:r>
          </a:p>
          <a:p>
            <a:pPr lvl="1"/>
            <a:r>
              <a:rPr lang="en-US" dirty="0" smtClean="0">
                <a:hlinkClick r:id="rId5"/>
              </a:rPr>
              <a:t>Hardship distributions</a:t>
            </a:r>
            <a:r>
              <a:rPr lang="en-US" dirty="0" smtClean="0"/>
              <a:t>,</a:t>
            </a:r>
          </a:p>
          <a:p>
            <a:pPr lvl="1"/>
            <a:r>
              <a:rPr lang="en-US" dirty="0" smtClean="0"/>
              <a:t>Distributions of excess contributions and related earnings,</a:t>
            </a:r>
          </a:p>
          <a:p>
            <a:pPr lvl="1"/>
            <a:r>
              <a:rPr lang="en-US" dirty="0" smtClean="0"/>
              <a:t>A distribution that is one of a series of </a:t>
            </a:r>
            <a:r>
              <a:rPr lang="en-US" dirty="0" smtClean="0">
                <a:hlinkClick r:id="rId6"/>
              </a:rPr>
              <a:t>substantially equal payments</a:t>
            </a:r>
            <a:r>
              <a:rPr lang="en-US" dirty="0" smtClean="0"/>
              <a:t>,</a:t>
            </a:r>
          </a:p>
          <a:p>
            <a:pPr lvl="1"/>
            <a:r>
              <a:rPr lang="en-US" dirty="0" smtClean="0"/>
              <a:t>Withdrawals electing out of automatic contribution arrangements,  </a:t>
            </a:r>
          </a:p>
          <a:p>
            <a:pPr lvl="1"/>
            <a:r>
              <a:rPr lang="en-US" dirty="0" smtClean="0"/>
              <a:t>Distributions to pay for accident, health or life insurance,</a:t>
            </a:r>
          </a:p>
          <a:p>
            <a:pPr lvl="1"/>
            <a:r>
              <a:rPr lang="en-US" dirty="0" smtClean="0"/>
              <a:t>Dividends on employer securities, or</a:t>
            </a:r>
          </a:p>
          <a:p>
            <a:pPr lvl="1"/>
            <a:r>
              <a:rPr lang="en-US" dirty="0" smtClean="0"/>
              <a:t>S corporation allocations treated as deemed distributions.</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29504-3EB7-4D64-9853-A98680AD298B}" type="slidenum">
              <a:rPr lang="en-US" smtClean="0"/>
              <a:t>21</a:t>
            </a:fld>
            <a:endParaRPr lang="en-US"/>
          </a:p>
        </p:txBody>
      </p:sp>
    </p:spTree>
    <p:extLst>
      <p:ext uri="{BB962C8B-B14F-4D97-AF65-F5344CB8AC3E}">
        <p14:creationId xmlns:p14="http://schemas.microsoft.com/office/powerpoint/2010/main" val="2441770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42797" indent="-285691">
              <a:spcBef>
                <a:spcPct val="30000"/>
              </a:spcBef>
              <a:buClr>
                <a:srgbClr val="00B050"/>
              </a:buClr>
              <a:buFont typeface="Wingdings" pitchFamily="2" charset="2"/>
              <a:buChar char="n"/>
              <a:defRPr sz="1200">
                <a:solidFill>
                  <a:schemeClr val="tx1"/>
                </a:solidFill>
                <a:latin typeface="Calibri" pitchFamily="34" charset="0"/>
              </a:defRPr>
            </a:lvl2pPr>
            <a:lvl3pPr marL="1142765" indent="-228553">
              <a:spcBef>
                <a:spcPct val="30000"/>
              </a:spcBef>
              <a:buFont typeface="Wingdings" pitchFamily="2" charset="2"/>
              <a:buChar char="v"/>
              <a:defRPr sz="1200">
                <a:solidFill>
                  <a:schemeClr val="tx1"/>
                </a:solidFill>
                <a:latin typeface="Calibri" pitchFamily="34" charset="0"/>
              </a:defRPr>
            </a:lvl3pPr>
            <a:lvl4pPr marL="1599872" indent="-228553">
              <a:spcBef>
                <a:spcPct val="30000"/>
              </a:spcBef>
              <a:defRPr sz="1200">
                <a:solidFill>
                  <a:schemeClr val="tx1"/>
                </a:solidFill>
                <a:latin typeface="Calibri" pitchFamily="34" charset="0"/>
              </a:defRPr>
            </a:lvl4pPr>
            <a:lvl5pPr marL="2056975" indent="-228553">
              <a:spcBef>
                <a:spcPct val="30000"/>
              </a:spcBef>
              <a:defRPr sz="1200">
                <a:solidFill>
                  <a:schemeClr val="tx1"/>
                </a:solidFill>
                <a:latin typeface="Calibri" pitchFamily="34" charset="0"/>
              </a:defRPr>
            </a:lvl5pPr>
            <a:lvl6pPr marL="2514082" indent="-228553" eaLnBrk="0" fontAlgn="base" hangingPunct="0">
              <a:spcBef>
                <a:spcPct val="30000"/>
              </a:spcBef>
              <a:spcAft>
                <a:spcPct val="0"/>
              </a:spcAft>
              <a:defRPr sz="1200">
                <a:solidFill>
                  <a:schemeClr val="tx1"/>
                </a:solidFill>
                <a:latin typeface="Calibri" pitchFamily="34" charset="0"/>
              </a:defRPr>
            </a:lvl6pPr>
            <a:lvl7pPr marL="2971188" indent="-228553" eaLnBrk="0" fontAlgn="base" hangingPunct="0">
              <a:spcBef>
                <a:spcPct val="30000"/>
              </a:spcBef>
              <a:spcAft>
                <a:spcPct val="0"/>
              </a:spcAft>
              <a:defRPr sz="1200">
                <a:solidFill>
                  <a:schemeClr val="tx1"/>
                </a:solidFill>
                <a:latin typeface="Calibri" pitchFamily="34" charset="0"/>
              </a:defRPr>
            </a:lvl7pPr>
            <a:lvl8pPr marL="3428294" indent="-228553" eaLnBrk="0" fontAlgn="base" hangingPunct="0">
              <a:spcBef>
                <a:spcPct val="30000"/>
              </a:spcBef>
              <a:spcAft>
                <a:spcPct val="0"/>
              </a:spcAft>
              <a:defRPr sz="1200">
                <a:solidFill>
                  <a:schemeClr val="tx1"/>
                </a:solidFill>
                <a:latin typeface="Calibri" pitchFamily="34" charset="0"/>
              </a:defRPr>
            </a:lvl8pPr>
            <a:lvl9pPr marL="3885400" indent="-228553"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14611139-3A77-4B17-B17A-F569CF18362C}" type="slidenum">
              <a:rPr lang="en-US" altLang="en-US"/>
              <a:pPr>
                <a:spcBef>
                  <a:spcPct val="0"/>
                </a:spcBef>
                <a:buClrTx/>
                <a:buFontTx/>
                <a:buNone/>
              </a:pPr>
              <a:t>2</a:t>
            </a:fld>
            <a:endParaRPr lang="en-US" altLang="en-US"/>
          </a:p>
        </p:txBody>
      </p:sp>
      <p:sp>
        <p:nvSpPr>
          <p:cNvPr id="102403" name="Rectangle 1"/>
          <p:cNvSpPr>
            <a:spLocks noGrp="1" noRot="1" noChangeAspect="1" noChangeArrowheads="1" noTextEdit="1"/>
          </p:cNvSpPr>
          <p:nvPr>
            <p:ph type="sldImg"/>
          </p:nvPr>
        </p:nvSpPr>
        <p:spPr bwMode="auto">
          <a:xfrm>
            <a:off x="1223963" y="690563"/>
            <a:ext cx="4605337" cy="3455987"/>
          </a:xfrm>
          <a:solidFill>
            <a:srgbClr val="FFFFFF"/>
          </a:solidFill>
          <a:ln>
            <a:solidFill>
              <a:srgbClr val="000000"/>
            </a:solidFill>
            <a:miter lim="800000"/>
            <a:headEnd/>
            <a:tailEnd/>
          </a:ln>
        </p:spPr>
      </p:sp>
      <p:sp>
        <p:nvSpPr>
          <p:cNvPr id="77828" name="Rectangle 2"/>
          <p:cNvSpPr>
            <a:spLocks noGrp="1" noChangeArrowheads="1"/>
          </p:cNvSpPr>
          <p:nvPr>
            <p:ph type="body" idx="1"/>
          </p:nvPr>
        </p:nvSpPr>
        <p:spPr bwMode="auto">
          <a:xfrm>
            <a:off x="939801" y="4376738"/>
            <a:ext cx="5172075" cy="41465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a:defRPr/>
            </a:pPr>
            <a:r>
              <a:rPr lang="en-US" altLang="en-US" dirty="0" smtClean="0"/>
              <a:t>Several types of IRAs – will discuss in detail [Note – these are </a:t>
            </a:r>
            <a:r>
              <a:rPr lang="en-US" altLang="en-US" b="1" dirty="0" smtClean="0"/>
              <a:t>not</a:t>
            </a:r>
            <a:r>
              <a:rPr lang="en-US" altLang="en-US" dirty="0" smtClean="0"/>
              <a:t> Individual Retirement Accounts!]</a:t>
            </a:r>
          </a:p>
          <a:p>
            <a:pPr>
              <a:defRPr/>
            </a:pPr>
            <a:r>
              <a:rPr lang="en-US" altLang="en-US" dirty="0" smtClean="0"/>
              <a:t>Pension: Series of determinable payments made to employee (or survivor) after retirement from work</a:t>
            </a:r>
          </a:p>
          <a:p>
            <a:pPr>
              <a:defRPr/>
            </a:pPr>
            <a:r>
              <a:rPr lang="en-US" altLang="en-US" dirty="0" smtClean="0"/>
              <a:t>Annuity: Payments under contract from insurance company, trust company or individual</a:t>
            </a:r>
          </a:p>
          <a:p>
            <a:pPr>
              <a:defRPr/>
            </a:pPr>
            <a:endParaRPr lang="en-US" altLang="en-US" dirty="0" smtClean="0"/>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715773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IRS may audit your income tax return to verify that taxpayer qualified for a waiver.</a:t>
            </a:r>
          </a:p>
          <a:p>
            <a:endParaRPr lang="en-US" dirty="0" smtClean="0"/>
          </a:p>
          <a:p>
            <a:pPr marL="285750" indent="-285750">
              <a:buFont typeface="Arial" panose="020B0604020202020204" pitchFamily="34" charset="0"/>
              <a:buChar char="•"/>
            </a:pPr>
            <a:r>
              <a:rPr lang="en-US" sz="1400" dirty="0" smtClean="0"/>
              <a:t>Rollover - </a:t>
            </a:r>
            <a:r>
              <a:rPr lang="en-US" sz="1400" u="sng" dirty="0" smtClean="0"/>
              <a:t>Indirect transfer</a:t>
            </a:r>
            <a:r>
              <a:rPr lang="en-US" sz="1400" u="sng" baseline="30000" dirty="0" smtClean="0"/>
              <a:t>**</a:t>
            </a:r>
            <a:endParaRPr lang="en-US" sz="1400" u="sng" dirty="0" smtClean="0"/>
          </a:p>
          <a:p>
            <a:pPr marL="742950" lvl="1" indent="-285750">
              <a:buFont typeface="Arial" panose="020B0604020202020204" pitchFamily="34" charset="0"/>
              <a:buChar char="•"/>
            </a:pPr>
            <a:r>
              <a:rPr lang="en-US" sz="1400" dirty="0" smtClean="0"/>
              <a:t>Written self-certification-Certification Model Letter in the Appendix of Rev. Proc. 2016-47 Waiver of 60-Day Rollover Requirement Section 3.</a:t>
            </a:r>
          </a:p>
          <a:p>
            <a:pPr marL="742950" lvl="1" indent="-285750">
              <a:buFont typeface="Arial" panose="020B0604020202020204" pitchFamily="34" charset="0"/>
              <a:buChar char="•"/>
            </a:pPr>
            <a:r>
              <a:rPr lang="en-US" sz="1400" dirty="0" smtClean="0"/>
              <a:t>Eleven Conditions for self-certification</a:t>
            </a:r>
          </a:p>
          <a:p>
            <a:pPr marL="1200150" lvl="2" indent="-285750">
              <a:buFont typeface="Arial" panose="020B0604020202020204" pitchFamily="34" charset="0"/>
              <a:buChar char="•"/>
            </a:pPr>
            <a:r>
              <a:rPr lang="en-US" sz="1400" dirty="0" smtClean="0"/>
              <a:t>Error committed by the financial institution…</a:t>
            </a:r>
          </a:p>
          <a:p>
            <a:pPr marL="1200150" lvl="2" indent="-285750">
              <a:buFont typeface="Arial" panose="020B0604020202020204" pitchFamily="34" charset="0"/>
              <a:buChar char="•"/>
            </a:pPr>
            <a:r>
              <a:rPr lang="en-US" sz="1400" dirty="0" smtClean="0"/>
              <a:t>Distribution, in form of check, was misplaced or never cashed</a:t>
            </a:r>
          </a:p>
          <a:p>
            <a:pPr marL="1200150" lvl="2" indent="-285750">
              <a:buFont typeface="Arial" panose="020B0604020202020204" pitchFamily="34" charset="0"/>
              <a:buChar char="•"/>
            </a:pPr>
            <a:r>
              <a:rPr lang="en-US" sz="1400" dirty="0" smtClean="0"/>
              <a:t>Distribution deposited into and remained in account mistakenly thought to be an eligible retirement plan</a:t>
            </a:r>
          </a:p>
          <a:p>
            <a:pPr marL="1200150" lvl="2" indent="-285750">
              <a:buFont typeface="Arial" panose="020B0604020202020204" pitchFamily="34" charset="0"/>
              <a:buChar char="•"/>
            </a:pPr>
            <a:r>
              <a:rPr lang="en-US" sz="1400" dirty="0" err="1" smtClean="0"/>
              <a:t>TP’s</a:t>
            </a:r>
            <a:r>
              <a:rPr lang="en-US" sz="1400" dirty="0" smtClean="0"/>
              <a:t> principal resident was severely damaged</a:t>
            </a:r>
          </a:p>
          <a:p>
            <a:pPr marL="1200150" lvl="2" indent="-285750">
              <a:buFont typeface="Arial" panose="020B0604020202020204" pitchFamily="34" charset="0"/>
              <a:buChar char="•"/>
            </a:pPr>
            <a:r>
              <a:rPr lang="en-US" sz="1400" dirty="0" smtClean="0"/>
              <a:t>Member of </a:t>
            </a:r>
            <a:r>
              <a:rPr lang="en-US" sz="1400" dirty="0" err="1" smtClean="0"/>
              <a:t>TP’s</a:t>
            </a:r>
            <a:r>
              <a:rPr lang="en-US" sz="1400" dirty="0" smtClean="0"/>
              <a:t> family died</a:t>
            </a:r>
          </a:p>
          <a:p>
            <a:pPr marL="1200150" lvl="2" indent="-285750">
              <a:buFont typeface="Arial" panose="020B0604020202020204" pitchFamily="34" charset="0"/>
              <a:buChar char="•"/>
            </a:pPr>
            <a:r>
              <a:rPr lang="en-US" sz="1400" dirty="0" err="1" smtClean="0"/>
              <a:t>TP</a:t>
            </a:r>
            <a:r>
              <a:rPr lang="en-US" sz="1400" dirty="0" smtClean="0"/>
              <a:t> or a member of the </a:t>
            </a:r>
            <a:r>
              <a:rPr lang="en-US" sz="1400" dirty="0" err="1" smtClean="0"/>
              <a:t>TP’s</a:t>
            </a:r>
            <a:r>
              <a:rPr lang="en-US" sz="1400" dirty="0" smtClean="0"/>
              <a:t> family was seriously ill</a:t>
            </a:r>
          </a:p>
          <a:p>
            <a:pPr marL="1200150" lvl="2" indent="-285750">
              <a:buFont typeface="Arial" panose="020B0604020202020204" pitchFamily="34" charset="0"/>
              <a:buChar char="•"/>
            </a:pPr>
            <a:r>
              <a:rPr lang="en-US" sz="1400" dirty="0" err="1" smtClean="0"/>
              <a:t>TP</a:t>
            </a:r>
            <a:r>
              <a:rPr lang="en-US" sz="1400" dirty="0" smtClean="0"/>
              <a:t> was incarcerated</a:t>
            </a:r>
          </a:p>
          <a:p>
            <a:pPr marL="1200150" lvl="2" indent="-285750">
              <a:buFont typeface="Arial" panose="020B0604020202020204" pitchFamily="34" charset="0"/>
              <a:buChar char="•"/>
            </a:pPr>
            <a:r>
              <a:rPr lang="en-US" sz="1400" dirty="0" smtClean="0"/>
              <a:t>Restrictions were imposed by a foreign country</a:t>
            </a:r>
          </a:p>
          <a:p>
            <a:pPr marL="1200150" lvl="2" indent="-285750">
              <a:buFont typeface="Arial" panose="020B0604020202020204" pitchFamily="34" charset="0"/>
              <a:buChar char="•"/>
            </a:pPr>
            <a:r>
              <a:rPr lang="en-US" sz="1400" dirty="0" smtClean="0"/>
              <a:t>Postal error occurred</a:t>
            </a:r>
          </a:p>
          <a:p>
            <a:pPr marL="1200150" lvl="2" indent="-285750">
              <a:buFont typeface="Arial" panose="020B0604020202020204" pitchFamily="34" charset="0"/>
              <a:buChar char="•"/>
            </a:pPr>
            <a:r>
              <a:rPr lang="en-US" sz="1400" dirty="0" smtClean="0"/>
              <a:t>Distribution made on account of a levy under §§6331 and proceeds of levy have been returned to the </a:t>
            </a:r>
            <a:r>
              <a:rPr lang="en-US" sz="1400" dirty="0" err="1" smtClean="0"/>
              <a:t>TP</a:t>
            </a:r>
            <a:endParaRPr lang="en-US" sz="1400" dirty="0" smtClean="0"/>
          </a:p>
          <a:p>
            <a:pPr marL="1200150" lvl="2" indent="-285750">
              <a:buFont typeface="Arial" panose="020B0604020202020204" pitchFamily="34" charset="0"/>
              <a:buChar char="•"/>
            </a:pPr>
            <a:r>
              <a:rPr lang="en-US" sz="1400" dirty="0" smtClean="0"/>
              <a:t>Party making distribution to which rollover relates delayed providing information that the receiving plan or IRA required to complete the rollover despite the </a:t>
            </a:r>
            <a:r>
              <a:rPr lang="en-US" sz="1400" dirty="0" err="1" smtClean="0"/>
              <a:t>TP’s</a:t>
            </a:r>
            <a:r>
              <a:rPr lang="en-US" sz="1400" dirty="0" smtClean="0"/>
              <a:t> reasonable efforts to obtain the information</a:t>
            </a:r>
            <a:endParaRPr lang="en-US" sz="1800"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29504-3EB7-4D64-9853-A98680AD298B}" type="slidenum">
              <a:rPr lang="en-US" smtClean="0"/>
              <a:t>24</a:t>
            </a:fld>
            <a:endParaRPr lang="en-US"/>
          </a:p>
        </p:txBody>
      </p:sp>
    </p:spTree>
    <p:extLst>
      <p:ext uri="{BB962C8B-B14F-4D97-AF65-F5344CB8AC3E}">
        <p14:creationId xmlns:p14="http://schemas.microsoft.com/office/powerpoint/2010/main" val="447457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Enter the 1099-R and zero out the taxable amount and indicate it was a rollover and tell the taxpayer they need to pursue the waiver and that they may have issues down the road with the IRS.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It’s the taxpayer’s return and much like we accept that they will contribute to their IRA before April 15, we accept that they will complete the rollover</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29504-3EB7-4D64-9853-A98680AD298B}" type="slidenum">
              <a:rPr lang="en-US" smtClean="0"/>
              <a:t>26</a:t>
            </a:fld>
            <a:endParaRPr lang="en-US"/>
          </a:p>
        </p:txBody>
      </p:sp>
    </p:spTree>
    <p:extLst>
      <p:ext uri="{BB962C8B-B14F-4D97-AF65-F5344CB8AC3E}">
        <p14:creationId xmlns:p14="http://schemas.microsoft.com/office/powerpoint/2010/main" val="26595764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 8606 is NOT needed with 1099-R Box 7 Code Q.  </a:t>
            </a:r>
          </a:p>
          <a:p>
            <a:r>
              <a:rPr lang="en-US" dirty="0" smtClean="0"/>
              <a:t>There is no taxable amount!</a:t>
            </a:r>
            <a:endParaRPr lang="en-US" dirty="0"/>
          </a:p>
        </p:txBody>
      </p:sp>
      <p:sp>
        <p:nvSpPr>
          <p:cNvPr id="4" name="Slide Number Placeholder 3"/>
          <p:cNvSpPr>
            <a:spLocks noGrp="1"/>
          </p:cNvSpPr>
          <p:nvPr>
            <p:ph type="sldNum" sz="quarter" idx="10"/>
          </p:nvPr>
        </p:nvSpPr>
        <p:spPr/>
        <p:txBody>
          <a:bodyPr/>
          <a:lstStyle/>
          <a:p>
            <a:fld id="{F5F29504-3EB7-4D64-9853-A98680AD298B}" type="slidenum">
              <a:rPr lang="en-US" smtClean="0"/>
              <a:t>27</a:t>
            </a:fld>
            <a:endParaRPr lang="en-US"/>
          </a:p>
        </p:txBody>
      </p:sp>
      <p:sp>
        <p:nvSpPr>
          <p:cNvPr id="8" name="Footer Placeholder 7"/>
          <p:cNvSpPr>
            <a:spLocks noGrp="1"/>
          </p:cNvSpPr>
          <p:nvPr>
            <p:ph type="ftr" sz="quarter" idx="11"/>
          </p:nvPr>
        </p:nvSpPr>
        <p:spPr/>
        <p:txBody>
          <a:bodyPr/>
          <a:lstStyle/>
          <a:p>
            <a:endParaRPr lang="en-US"/>
          </a:p>
        </p:txBody>
      </p:sp>
      <p:sp>
        <p:nvSpPr>
          <p:cNvPr id="9" name="Header Placeholder 8"/>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3125772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F29504-3EB7-4D64-9853-A98680AD298B}" type="slidenum">
              <a:rPr lang="en-US" smtClean="0"/>
              <a:t>29</a:t>
            </a:fld>
            <a:endParaRPr lang="en-US"/>
          </a:p>
        </p:txBody>
      </p:sp>
      <p:sp>
        <p:nvSpPr>
          <p:cNvPr id="8" name="Footer Placeholder 7"/>
          <p:cNvSpPr>
            <a:spLocks noGrp="1"/>
          </p:cNvSpPr>
          <p:nvPr>
            <p:ph type="ftr" sz="quarter" idx="11"/>
          </p:nvPr>
        </p:nvSpPr>
        <p:spPr/>
        <p:txBody>
          <a:bodyPr/>
          <a:lstStyle/>
          <a:p>
            <a:endParaRPr lang="en-US"/>
          </a:p>
        </p:txBody>
      </p:sp>
      <p:sp>
        <p:nvSpPr>
          <p:cNvPr id="9" name="Header Placeholder 8"/>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3901001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xfrm>
            <a:off x="1200150" y="698500"/>
            <a:ext cx="46513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xfrm>
            <a:off x="704851" y="4421189"/>
            <a:ext cx="5641975" cy="418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t" anchorCtr="0" compatLnSpc="1">
            <a:prstTxWarp prst="textNoShape">
              <a:avLst/>
            </a:prstTxWarp>
          </a:bodyPr>
          <a:lstStyle/>
          <a:p>
            <a:r>
              <a:rPr lang="en-US" altLang="en-US" smtClean="0">
                <a:latin typeface="Cambria" pitchFamily="18" charset="0"/>
              </a:rPr>
              <a:t>Applies to Traditional IRA (not Roth IRAs)</a:t>
            </a:r>
          </a:p>
          <a:p>
            <a:r>
              <a:rPr lang="en-US" altLang="en-US" smtClean="0">
                <a:latin typeface="Cambria" pitchFamily="18" charset="0"/>
              </a:rPr>
              <a:t>If more than one Traditional IRA account, must add them up for the taxpayer or the Spouse separately</a:t>
            </a:r>
          </a:p>
        </p:txBody>
      </p:sp>
      <p:sp>
        <p:nvSpPr>
          <p:cNvPr id="5" name="Slide Number Placeholder 4"/>
          <p:cNvSpPr>
            <a:spLocks noGrp="1"/>
          </p:cNvSpPr>
          <p:nvPr>
            <p:ph type="sldNum" sz="quarter" idx="12"/>
          </p:nvPr>
        </p:nvSpPr>
        <p:spPr/>
        <p:txBody>
          <a:bodyPr/>
          <a:lstStyle/>
          <a:p>
            <a:fld id="{F5F29504-3EB7-4D64-9853-A98680AD298B}" type="slidenum">
              <a:rPr lang="en-US" smtClean="0"/>
              <a:t>30</a:t>
            </a:fld>
            <a:endParaRPr lang="en-US"/>
          </a:p>
        </p:txBody>
      </p:sp>
      <p:sp>
        <p:nvSpPr>
          <p:cNvPr id="6" name="Footer Placeholder 5"/>
          <p:cNvSpPr>
            <a:spLocks noGrp="1"/>
          </p:cNvSpPr>
          <p:nvPr>
            <p:ph type="ftr" sz="quarter" idx="13"/>
          </p:nvPr>
        </p:nvSpPr>
        <p:spPr/>
        <p:txBody>
          <a:bodyPr/>
          <a:lstStyle/>
          <a:p>
            <a:endParaRPr lang="en-US"/>
          </a:p>
        </p:txBody>
      </p:sp>
      <p:sp>
        <p:nvSpPr>
          <p:cNvPr id="7" name="Header Placeholder 6"/>
          <p:cNvSpPr>
            <a:spLocks noGrp="1"/>
          </p:cNvSpPr>
          <p:nvPr>
            <p:ph type="hdr" sz="quarter" idx="14"/>
          </p:nvPr>
        </p:nvSpPr>
        <p:spPr/>
        <p:txBody>
          <a:bodyPr/>
          <a:lstStyle/>
          <a:p>
            <a:endParaRPr lang="en-US"/>
          </a:p>
        </p:txBody>
      </p:sp>
    </p:spTree>
    <p:extLst>
      <p:ext uri="{BB962C8B-B14F-4D97-AF65-F5344CB8AC3E}">
        <p14:creationId xmlns:p14="http://schemas.microsoft.com/office/powerpoint/2010/main" val="1951924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289" indent="-175289">
              <a:spcAft>
                <a:spcPts val="1226"/>
              </a:spcAft>
              <a:buFont typeface="Arial" panose="020B0604020202020204" pitchFamily="34" charset="0"/>
              <a:buChar char="•"/>
            </a:pPr>
            <a:r>
              <a:rPr lang="en-US" dirty="0" smtClean="0"/>
              <a:t>TP made nondeductible contributions to a traditional IRA for 2016 Y.</a:t>
            </a:r>
          </a:p>
          <a:p>
            <a:pPr marL="175289" indent="-175289">
              <a:spcAft>
                <a:spcPts val="1226"/>
              </a:spcAft>
              <a:buFont typeface="Arial" panose="020B0604020202020204" pitchFamily="34" charset="0"/>
              <a:buChar char="•"/>
            </a:pPr>
            <a:r>
              <a:rPr lang="en-US" dirty="0" smtClean="0"/>
              <a:t>TP took distributions from a traditional, SEP, or SIMPE IRA in 2016 </a:t>
            </a:r>
            <a:r>
              <a:rPr lang="en-US" b="1" dirty="0" smtClean="0"/>
              <a:t>and</a:t>
            </a:r>
            <a:r>
              <a:rPr lang="en-US" dirty="0" smtClean="0"/>
              <a:t> TP made nondeductible contributions to a traditional IRA in 2016 or an earlier year.  </a:t>
            </a:r>
            <a:br>
              <a:rPr lang="en-US" dirty="0" smtClean="0"/>
            </a:br>
            <a:r>
              <a:rPr lang="en-US" dirty="0" smtClean="0"/>
              <a:t>[A distribution does not include a rollover, one-time distribution to fund an HSA, conversion, </a:t>
            </a:r>
            <a:r>
              <a:rPr lang="en-US" dirty="0" err="1" smtClean="0"/>
              <a:t>recharacterization</a:t>
            </a:r>
            <a:r>
              <a:rPr lang="en-US" dirty="0" smtClean="0"/>
              <a:t>, or return of certain contributions..]</a:t>
            </a:r>
          </a:p>
          <a:p>
            <a:pPr marL="175289" indent="-175289">
              <a:spcAft>
                <a:spcPts val="1226"/>
              </a:spcAft>
              <a:buFont typeface="Arial" panose="020B0604020202020204" pitchFamily="34" charset="0"/>
              <a:buChar char="•"/>
            </a:pPr>
            <a:r>
              <a:rPr lang="en-US" dirty="0" smtClean="0"/>
              <a:t>TP converted part, but not all, of his/her traditional, SEP, SIMPLE IRAs to Roth IRAs in 2016 (excluding any portion TP </a:t>
            </a:r>
            <a:r>
              <a:rPr lang="en-US" dirty="0" err="1" smtClean="0"/>
              <a:t>recharacterized</a:t>
            </a:r>
            <a:r>
              <a:rPr lang="en-US" dirty="0" smtClean="0"/>
              <a:t>) </a:t>
            </a:r>
            <a:r>
              <a:rPr lang="en-US" b="1" dirty="0" smtClean="0"/>
              <a:t>and</a:t>
            </a:r>
            <a:r>
              <a:rPr lang="en-US" dirty="0" smtClean="0"/>
              <a:t> TP made nondeductible contributions to a traditional IRA in 2016 or an earlier year.</a:t>
            </a:r>
            <a:endParaRPr lang="en-US" dirty="0"/>
          </a:p>
        </p:txBody>
      </p:sp>
      <p:sp>
        <p:nvSpPr>
          <p:cNvPr id="4" name="Slide Number Placeholder 3"/>
          <p:cNvSpPr>
            <a:spLocks noGrp="1"/>
          </p:cNvSpPr>
          <p:nvPr>
            <p:ph type="sldNum" sz="quarter" idx="10"/>
          </p:nvPr>
        </p:nvSpPr>
        <p:spPr/>
        <p:txBody>
          <a:bodyPr/>
          <a:lstStyle/>
          <a:p>
            <a:fld id="{F5F29504-3EB7-4D64-9853-A98680AD298B}" type="slidenum">
              <a:rPr lang="en-US" smtClean="0"/>
              <a:t>31</a:t>
            </a:fld>
            <a:endParaRPr lang="en-US"/>
          </a:p>
        </p:txBody>
      </p:sp>
      <p:sp>
        <p:nvSpPr>
          <p:cNvPr id="8" name="Footer Placeholder 7"/>
          <p:cNvSpPr>
            <a:spLocks noGrp="1"/>
          </p:cNvSpPr>
          <p:nvPr>
            <p:ph type="ftr" sz="quarter" idx="11"/>
          </p:nvPr>
        </p:nvSpPr>
        <p:spPr/>
        <p:txBody>
          <a:bodyPr/>
          <a:lstStyle/>
          <a:p>
            <a:endParaRPr lang="en-US"/>
          </a:p>
        </p:txBody>
      </p:sp>
      <p:sp>
        <p:nvSpPr>
          <p:cNvPr id="9" name="Header Placeholder 8"/>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34960184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29504-3EB7-4D64-9853-A98680AD298B}" type="slidenum">
              <a:rPr lang="en-US" smtClean="0"/>
              <a:t>32</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338" y="4421823"/>
            <a:ext cx="6496447" cy="3518549"/>
          </a:xfrm>
          <a:prstGeom prst="rect">
            <a:avLst/>
          </a:prstGeom>
        </p:spPr>
      </p:pic>
      <p:sp>
        <p:nvSpPr>
          <p:cNvPr id="9" name="Footer Placeholder 8"/>
          <p:cNvSpPr>
            <a:spLocks noGrp="1"/>
          </p:cNvSpPr>
          <p:nvPr>
            <p:ph type="ftr" sz="quarter" idx="11"/>
          </p:nvPr>
        </p:nvSpPr>
        <p:spPr/>
        <p:txBody>
          <a:bodyPr/>
          <a:lstStyle/>
          <a:p>
            <a:endParaRPr lang="en-US"/>
          </a:p>
        </p:txBody>
      </p:sp>
      <p:sp>
        <p:nvSpPr>
          <p:cNvPr id="10" name="Header Placeholder 9"/>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37258282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bwMode="auto">
          <a:xfrm>
            <a:off x="1200150" y="698500"/>
            <a:ext cx="46513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Rectangle 3"/>
          <p:cNvSpPr>
            <a:spLocks noGrp="1" noChangeArrowheads="1"/>
          </p:cNvSpPr>
          <p:nvPr>
            <p:ph type="body" idx="1"/>
          </p:nvPr>
        </p:nvSpPr>
        <p:spPr bwMode="auto">
          <a:xfrm>
            <a:off x="704851" y="4421189"/>
            <a:ext cx="5641975" cy="418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t" anchorCtr="0" compatLnSpc="1">
            <a:prstTxWarp prst="textNoShape">
              <a:avLst/>
            </a:prstTxWarp>
          </a:bodyPr>
          <a:lstStyle/>
          <a:p>
            <a:r>
              <a:rPr lang="en-US" altLang="en-US" dirty="0" smtClean="0">
                <a:latin typeface="Cambria" pitchFamily="18" charset="0"/>
              </a:rPr>
              <a:t>If there are outstanding rollovers or other complicating factors, either complete the form or refer the taxpayer to a paid preparer</a:t>
            </a:r>
          </a:p>
        </p:txBody>
      </p:sp>
      <p:sp>
        <p:nvSpPr>
          <p:cNvPr id="5" name="Slide Number Placeholder 4"/>
          <p:cNvSpPr>
            <a:spLocks noGrp="1"/>
          </p:cNvSpPr>
          <p:nvPr>
            <p:ph type="sldNum" sz="quarter" idx="12"/>
          </p:nvPr>
        </p:nvSpPr>
        <p:spPr/>
        <p:txBody>
          <a:bodyPr/>
          <a:lstStyle/>
          <a:p>
            <a:fld id="{F5F29504-3EB7-4D64-9853-A98680AD298B}" type="slidenum">
              <a:rPr lang="en-US" smtClean="0"/>
              <a:t>33</a:t>
            </a:fld>
            <a:endParaRPr lang="en-US"/>
          </a:p>
        </p:txBody>
      </p:sp>
      <p:sp>
        <p:nvSpPr>
          <p:cNvPr id="6" name="Footer Placeholder 5"/>
          <p:cNvSpPr>
            <a:spLocks noGrp="1"/>
          </p:cNvSpPr>
          <p:nvPr>
            <p:ph type="ftr" sz="quarter" idx="13"/>
          </p:nvPr>
        </p:nvSpPr>
        <p:spPr/>
        <p:txBody>
          <a:bodyPr/>
          <a:lstStyle/>
          <a:p>
            <a:endParaRPr lang="en-US"/>
          </a:p>
        </p:txBody>
      </p:sp>
      <p:sp>
        <p:nvSpPr>
          <p:cNvPr id="7" name="Header Placeholder 6"/>
          <p:cNvSpPr>
            <a:spLocks noGrp="1"/>
          </p:cNvSpPr>
          <p:nvPr>
            <p:ph type="hdr" sz="quarter" idx="14"/>
          </p:nvPr>
        </p:nvSpPr>
        <p:spPr/>
        <p:txBody>
          <a:bodyPr/>
          <a:lstStyle/>
          <a:p>
            <a:endParaRPr lang="en-US"/>
          </a:p>
        </p:txBody>
      </p:sp>
    </p:spTree>
    <p:extLst>
      <p:ext uri="{BB962C8B-B14F-4D97-AF65-F5344CB8AC3E}">
        <p14:creationId xmlns:p14="http://schemas.microsoft.com/office/powerpoint/2010/main" val="8582316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42797" indent="-285691">
              <a:spcBef>
                <a:spcPct val="30000"/>
              </a:spcBef>
              <a:buClr>
                <a:srgbClr val="00B050"/>
              </a:buClr>
              <a:buFont typeface="Wingdings" pitchFamily="2" charset="2"/>
              <a:buChar char="n"/>
              <a:defRPr sz="1200">
                <a:solidFill>
                  <a:schemeClr val="tx1"/>
                </a:solidFill>
                <a:latin typeface="Calibri" pitchFamily="34" charset="0"/>
              </a:defRPr>
            </a:lvl2pPr>
            <a:lvl3pPr marL="1142765" indent="-228553">
              <a:spcBef>
                <a:spcPct val="30000"/>
              </a:spcBef>
              <a:buFont typeface="Wingdings" pitchFamily="2" charset="2"/>
              <a:buChar char="v"/>
              <a:defRPr sz="1200">
                <a:solidFill>
                  <a:schemeClr val="tx1"/>
                </a:solidFill>
                <a:latin typeface="Calibri" pitchFamily="34" charset="0"/>
              </a:defRPr>
            </a:lvl3pPr>
            <a:lvl4pPr marL="1599872" indent="-228553">
              <a:spcBef>
                <a:spcPct val="30000"/>
              </a:spcBef>
              <a:defRPr sz="1200">
                <a:solidFill>
                  <a:schemeClr val="tx1"/>
                </a:solidFill>
                <a:latin typeface="Calibri" pitchFamily="34" charset="0"/>
              </a:defRPr>
            </a:lvl4pPr>
            <a:lvl5pPr marL="2056975" indent="-228553">
              <a:spcBef>
                <a:spcPct val="30000"/>
              </a:spcBef>
              <a:defRPr sz="1200">
                <a:solidFill>
                  <a:schemeClr val="tx1"/>
                </a:solidFill>
                <a:latin typeface="Calibri" pitchFamily="34" charset="0"/>
              </a:defRPr>
            </a:lvl5pPr>
            <a:lvl6pPr marL="2514082" indent="-228553" eaLnBrk="0" fontAlgn="base" hangingPunct="0">
              <a:spcBef>
                <a:spcPct val="30000"/>
              </a:spcBef>
              <a:spcAft>
                <a:spcPct val="0"/>
              </a:spcAft>
              <a:defRPr sz="1200">
                <a:solidFill>
                  <a:schemeClr val="tx1"/>
                </a:solidFill>
                <a:latin typeface="Calibri" pitchFamily="34" charset="0"/>
              </a:defRPr>
            </a:lvl6pPr>
            <a:lvl7pPr marL="2971188" indent="-228553" eaLnBrk="0" fontAlgn="base" hangingPunct="0">
              <a:spcBef>
                <a:spcPct val="30000"/>
              </a:spcBef>
              <a:spcAft>
                <a:spcPct val="0"/>
              </a:spcAft>
              <a:defRPr sz="1200">
                <a:solidFill>
                  <a:schemeClr val="tx1"/>
                </a:solidFill>
                <a:latin typeface="Calibri" pitchFamily="34" charset="0"/>
              </a:defRPr>
            </a:lvl7pPr>
            <a:lvl8pPr marL="3428294" indent="-228553" eaLnBrk="0" fontAlgn="base" hangingPunct="0">
              <a:spcBef>
                <a:spcPct val="30000"/>
              </a:spcBef>
              <a:spcAft>
                <a:spcPct val="0"/>
              </a:spcAft>
              <a:defRPr sz="1200">
                <a:solidFill>
                  <a:schemeClr val="tx1"/>
                </a:solidFill>
                <a:latin typeface="Calibri" pitchFamily="34" charset="0"/>
              </a:defRPr>
            </a:lvl8pPr>
            <a:lvl9pPr marL="3885400" indent="-228553"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AC9BCD2C-FCFA-4FA2-8C47-619108332B74}" type="slidenum">
              <a:rPr lang="en-US" altLang="en-US"/>
              <a:pPr>
                <a:spcBef>
                  <a:spcPct val="0"/>
                </a:spcBef>
                <a:buClrTx/>
                <a:buFontTx/>
                <a:buNone/>
              </a:pPr>
              <a:t>34</a:t>
            </a:fld>
            <a:endParaRPr lang="en-US" altLang="en-US"/>
          </a:p>
        </p:txBody>
      </p:sp>
      <p:sp>
        <p:nvSpPr>
          <p:cNvPr id="122883" name="Text Box 1"/>
          <p:cNvSpPr txBox="1">
            <a:spLocks noChangeArrowheads="1"/>
          </p:cNvSpPr>
          <p:nvPr/>
        </p:nvSpPr>
        <p:spPr bwMode="auto">
          <a:xfrm>
            <a:off x="3997326" y="8753476"/>
            <a:ext cx="3055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917" tIns="47277" rIns="90917" bIns="47277" anchor="b"/>
          <a:lstStyle>
            <a:lvl1pPr>
              <a:spcBef>
                <a:spcPct val="30000"/>
              </a:spcBef>
              <a:buClr>
                <a:schemeClr val="accent2"/>
              </a:buClr>
              <a:buFont typeface="Calibri" pitchFamily="34" charset="0"/>
              <a:buChar char="●"/>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1pPr>
            <a:lvl2pPr marL="742950" indent="-285750">
              <a:spcBef>
                <a:spcPct val="30000"/>
              </a:spcBef>
              <a:buClr>
                <a:srgbClr val="00B050"/>
              </a:buClr>
              <a:buFont typeface="Wingdings" pitchFamily="2" charset="2"/>
              <a:buChar char="n"/>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2pPr>
            <a:lvl3pPr marL="1143000" indent="-228600">
              <a:spcBef>
                <a:spcPct val="30000"/>
              </a:spcBef>
              <a:buFont typeface="Wingdings" pitchFamily="2" charset="2"/>
              <a:buChar char="v"/>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3pPr>
            <a:lvl4pPr marL="1600200" indent="-228600">
              <a:spcBef>
                <a:spcPct val="30000"/>
              </a:spcBef>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4pPr>
            <a:lvl5pPr marL="2057400" indent="-228600">
              <a:spcBef>
                <a:spcPct val="30000"/>
              </a:spcBef>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5pPr>
            <a:lvl6pPr marL="25146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6pPr>
            <a:lvl7pPr marL="29718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7pPr>
            <a:lvl8pPr marL="34290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8pPr>
            <a:lvl9pPr marL="38862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9pPr>
          </a:lstStyle>
          <a:p>
            <a:pPr algn="r" eaLnBrk="1" hangingPunct="1">
              <a:spcBef>
                <a:spcPct val="0"/>
              </a:spcBef>
              <a:buClrTx/>
              <a:buFontTx/>
              <a:buNone/>
            </a:pPr>
            <a:fld id="{D7A1EEAD-7162-4D92-8B78-355EA3423480}" type="slidenum">
              <a:rPr lang="en-US" altLang="en-US">
                <a:solidFill>
                  <a:srgbClr val="000000"/>
                </a:solidFill>
              </a:rPr>
              <a:pPr algn="r" eaLnBrk="1" hangingPunct="1">
                <a:spcBef>
                  <a:spcPct val="0"/>
                </a:spcBef>
                <a:buClrTx/>
                <a:buFontTx/>
                <a:buNone/>
              </a:pPr>
              <a:t>34</a:t>
            </a:fld>
            <a:endParaRPr lang="en-US" altLang="en-US">
              <a:solidFill>
                <a:srgbClr val="000000"/>
              </a:solidFill>
            </a:endParaRPr>
          </a:p>
        </p:txBody>
      </p:sp>
      <p:sp>
        <p:nvSpPr>
          <p:cNvPr id="122884" name="Rectangle 2"/>
          <p:cNvSpPr>
            <a:spLocks noGrp="1" noRot="1" noChangeAspect="1" noChangeArrowheads="1" noTextEdit="1"/>
          </p:cNvSpPr>
          <p:nvPr>
            <p:ph type="sldImg"/>
          </p:nvPr>
        </p:nvSpPr>
        <p:spPr bwMode="auto">
          <a:xfrm>
            <a:off x="1223963" y="690563"/>
            <a:ext cx="4605337" cy="3455987"/>
          </a:xfrm>
          <a:solidFill>
            <a:srgbClr val="FFFFFF"/>
          </a:solidFill>
          <a:ln>
            <a:solidFill>
              <a:srgbClr val="000000"/>
            </a:solidFill>
            <a:miter lim="800000"/>
            <a:headEnd/>
            <a:tailEnd/>
          </a:ln>
        </p:spPr>
      </p:sp>
      <p:sp>
        <p:nvSpPr>
          <p:cNvPr id="122885" name="Rectangle 3"/>
          <p:cNvSpPr>
            <a:spLocks noGrp="1" noChangeArrowheads="1"/>
          </p:cNvSpPr>
          <p:nvPr>
            <p:ph type="body" idx="1"/>
          </p:nvPr>
        </p:nvSpPr>
        <p:spPr bwMode="auto">
          <a:xfrm>
            <a:off x="939802" y="4376738"/>
            <a:ext cx="5173663" cy="414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a:spcBef>
                <a:spcPts val="450"/>
              </a:spcBef>
              <a:tabLst>
                <a:tab pos="0" algn="l"/>
                <a:tab pos="460281" algn="l"/>
                <a:tab pos="922148" algn="l"/>
                <a:tab pos="1384015" algn="l"/>
                <a:tab pos="1845884" algn="l"/>
                <a:tab pos="2307749" algn="l"/>
                <a:tab pos="2769618" algn="l"/>
                <a:tab pos="3231484" algn="l"/>
                <a:tab pos="3693353" algn="l"/>
                <a:tab pos="4155220" algn="l"/>
                <a:tab pos="4617088" algn="l"/>
                <a:tab pos="5078954" algn="l"/>
                <a:tab pos="5540822" algn="l"/>
                <a:tab pos="6002689" algn="l"/>
                <a:tab pos="6464557" algn="l"/>
                <a:tab pos="6926425" algn="l"/>
                <a:tab pos="7388291" algn="l"/>
                <a:tab pos="7850159" algn="l"/>
                <a:tab pos="8312026" algn="l"/>
                <a:tab pos="8773894" algn="l"/>
                <a:tab pos="9235762" algn="l"/>
              </a:tabLst>
            </a:pPr>
            <a:endParaRPr lang="en-US" altLang="en-US" smtClean="0">
              <a:ea typeface="SimSun" pitchFamily="2" charset="-122"/>
            </a:endParaRPr>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8499778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Simple IRA – Savings Incentive Match Plans for employees may include both employee pre-tax and employer contributions. Generally fully taxable when employee receives IRA distribution</a:t>
            </a:r>
          </a:p>
          <a:p>
            <a:pPr eaLnBrk="1" hangingPunct="1">
              <a:spcBef>
                <a:spcPct val="0"/>
              </a:spcBef>
            </a:pPr>
            <a:r>
              <a:rPr lang="en-US" altLang="en-US" smtClean="0"/>
              <a:t>Simplified Employee Pension (SEP) IRA – Employees can contribute part of their pre-tax pay to an IRA. Generally fully taxable when employee receives IRA distribution</a:t>
            </a:r>
          </a:p>
        </p:txBody>
      </p:sp>
      <p:sp>
        <p:nvSpPr>
          <p:cNvPr id="5" name="Slide Number Placeholder 4"/>
          <p:cNvSpPr>
            <a:spLocks noGrp="1"/>
          </p:cNvSpPr>
          <p:nvPr>
            <p:ph type="sldNum" sz="quarter" idx="12"/>
          </p:nvPr>
        </p:nvSpPr>
        <p:spPr/>
        <p:txBody>
          <a:bodyPr/>
          <a:lstStyle/>
          <a:p>
            <a:fld id="{F5F29504-3EB7-4D64-9853-A98680AD298B}" type="slidenum">
              <a:rPr lang="en-US" smtClean="0"/>
              <a:t>36</a:t>
            </a:fld>
            <a:endParaRPr lang="en-US"/>
          </a:p>
        </p:txBody>
      </p:sp>
      <p:sp>
        <p:nvSpPr>
          <p:cNvPr id="6" name="Footer Placeholder 5"/>
          <p:cNvSpPr>
            <a:spLocks noGrp="1"/>
          </p:cNvSpPr>
          <p:nvPr>
            <p:ph type="ftr" sz="quarter" idx="13"/>
          </p:nvPr>
        </p:nvSpPr>
        <p:spPr/>
        <p:txBody>
          <a:bodyPr/>
          <a:lstStyle/>
          <a:p>
            <a:endParaRPr lang="en-US"/>
          </a:p>
        </p:txBody>
      </p:sp>
      <p:sp>
        <p:nvSpPr>
          <p:cNvPr id="7" name="Header Placeholder 6"/>
          <p:cNvSpPr>
            <a:spLocks noGrp="1"/>
          </p:cNvSpPr>
          <p:nvPr>
            <p:ph type="hdr" sz="quarter" idx="14"/>
          </p:nvPr>
        </p:nvSpPr>
        <p:spPr/>
        <p:txBody>
          <a:bodyPr/>
          <a:lstStyle/>
          <a:p>
            <a:endParaRPr lang="en-US"/>
          </a:p>
        </p:txBody>
      </p:sp>
    </p:spTree>
    <p:extLst>
      <p:ext uri="{BB962C8B-B14F-4D97-AF65-F5344CB8AC3E}">
        <p14:creationId xmlns:p14="http://schemas.microsoft.com/office/powerpoint/2010/main" val="2044074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42797" indent="-285691">
              <a:spcBef>
                <a:spcPct val="30000"/>
              </a:spcBef>
              <a:buClr>
                <a:srgbClr val="00B050"/>
              </a:buClr>
              <a:buFont typeface="Wingdings" pitchFamily="2" charset="2"/>
              <a:buChar char="n"/>
              <a:defRPr sz="1200">
                <a:solidFill>
                  <a:schemeClr val="tx1"/>
                </a:solidFill>
                <a:latin typeface="Calibri" pitchFamily="34" charset="0"/>
              </a:defRPr>
            </a:lvl2pPr>
            <a:lvl3pPr marL="1142765" indent="-228553">
              <a:spcBef>
                <a:spcPct val="30000"/>
              </a:spcBef>
              <a:buFont typeface="Wingdings" pitchFamily="2" charset="2"/>
              <a:buChar char="v"/>
              <a:defRPr sz="1200">
                <a:solidFill>
                  <a:schemeClr val="tx1"/>
                </a:solidFill>
                <a:latin typeface="Calibri" pitchFamily="34" charset="0"/>
              </a:defRPr>
            </a:lvl3pPr>
            <a:lvl4pPr marL="1599872" indent="-228553">
              <a:spcBef>
                <a:spcPct val="30000"/>
              </a:spcBef>
              <a:defRPr sz="1200">
                <a:solidFill>
                  <a:schemeClr val="tx1"/>
                </a:solidFill>
                <a:latin typeface="Calibri" pitchFamily="34" charset="0"/>
              </a:defRPr>
            </a:lvl4pPr>
            <a:lvl5pPr marL="2056975" indent="-228553">
              <a:spcBef>
                <a:spcPct val="30000"/>
              </a:spcBef>
              <a:defRPr sz="1200">
                <a:solidFill>
                  <a:schemeClr val="tx1"/>
                </a:solidFill>
                <a:latin typeface="Calibri" pitchFamily="34" charset="0"/>
              </a:defRPr>
            </a:lvl5pPr>
            <a:lvl6pPr marL="2514082" indent="-228553" eaLnBrk="0" fontAlgn="base" hangingPunct="0">
              <a:spcBef>
                <a:spcPct val="30000"/>
              </a:spcBef>
              <a:spcAft>
                <a:spcPct val="0"/>
              </a:spcAft>
              <a:defRPr sz="1200">
                <a:solidFill>
                  <a:schemeClr val="tx1"/>
                </a:solidFill>
                <a:latin typeface="Calibri" pitchFamily="34" charset="0"/>
              </a:defRPr>
            </a:lvl6pPr>
            <a:lvl7pPr marL="2971188" indent="-228553" eaLnBrk="0" fontAlgn="base" hangingPunct="0">
              <a:spcBef>
                <a:spcPct val="30000"/>
              </a:spcBef>
              <a:spcAft>
                <a:spcPct val="0"/>
              </a:spcAft>
              <a:defRPr sz="1200">
                <a:solidFill>
                  <a:schemeClr val="tx1"/>
                </a:solidFill>
                <a:latin typeface="Calibri" pitchFamily="34" charset="0"/>
              </a:defRPr>
            </a:lvl7pPr>
            <a:lvl8pPr marL="3428294" indent="-228553" eaLnBrk="0" fontAlgn="base" hangingPunct="0">
              <a:spcBef>
                <a:spcPct val="30000"/>
              </a:spcBef>
              <a:spcAft>
                <a:spcPct val="0"/>
              </a:spcAft>
              <a:defRPr sz="1200">
                <a:solidFill>
                  <a:schemeClr val="tx1"/>
                </a:solidFill>
                <a:latin typeface="Calibri" pitchFamily="34" charset="0"/>
              </a:defRPr>
            </a:lvl8pPr>
            <a:lvl9pPr marL="3885400" indent="-228553"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4772334E-1E42-45E3-8A0D-58645DD0057D}" type="slidenum">
              <a:rPr lang="en-US" altLang="en-US"/>
              <a:pPr>
                <a:spcBef>
                  <a:spcPct val="0"/>
                </a:spcBef>
                <a:buClrTx/>
                <a:buFontTx/>
                <a:buNone/>
              </a:pPr>
              <a:t>4</a:t>
            </a:fld>
            <a:endParaRPr lang="en-US" altLang="en-US"/>
          </a:p>
        </p:txBody>
      </p:sp>
      <p:sp>
        <p:nvSpPr>
          <p:cNvPr id="103427" name="Rectangle 1"/>
          <p:cNvSpPr>
            <a:spLocks noGrp="1" noRot="1" noChangeAspect="1" noChangeArrowheads="1" noTextEdit="1"/>
          </p:cNvSpPr>
          <p:nvPr>
            <p:ph type="sldImg"/>
          </p:nvPr>
        </p:nvSpPr>
        <p:spPr bwMode="auto">
          <a:xfrm>
            <a:off x="1223963" y="690563"/>
            <a:ext cx="4605337" cy="3455987"/>
          </a:xfrm>
          <a:solidFill>
            <a:srgbClr val="FFFFFF"/>
          </a:solidFill>
          <a:ln>
            <a:solidFill>
              <a:srgbClr val="000000"/>
            </a:solidFill>
            <a:miter lim="800000"/>
            <a:headEnd/>
            <a:tailEnd/>
          </a:ln>
        </p:spPr>
      </p:sp>
      <p:sp>
        <p:nvSpPr>
          <p:cNvPr id="103428" name="Rectangle 2"/>
          <p:cNvSpPr>
            <a:spLocks noGrp="1" noChangeArrowheads="1"/>
          </p:cNvSpPr>
          <p:nvPr>
            <p:ph type="body" idx="1"/>
          </p:nvPr>
        </p:nvSpPr>
        <p:spPr bwMode="auto">
          <a:xfrm>
            <a:off x="939801" y="4376738"/>
            <a:ext cx="5172075" cy="414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altLang="en-US" smtClean="0"/>
              <a:t>Traditional IRA</a:t>
            </a:r>
          </a:p>
          <a:p>
            <a:pPr lvl="1"/>
            <a:r>
              <a:rPr lang="en-US" altLang="en-US" smtClean="0"/>
              <a:t>typically, fully deducted when contribution was made</a:t>
            </a:r>
          </a:p>
          <a:p>
            <a:pPr lvl="1"/>
            <a:r>
              <a:rPr lang="en-US" altLang="en-US" smtClean="0"/>
              <a:t>If not, need form 8606 Part I – look at prior year</a:t>
            </a:r>
          </a:p>
          <a:p>
            <a:r>
              <a:rPr lang="en-US" altLang="en-US" smtClean="0"/>
              <a:t>Roth</a:t>
            </a:r>
          </a:p>
          <a:p>
            <a:pPr lvl="1"/>
            <a:r>
              <a:rPr lang="en-US" altLang="en-US" smtClean="0"/>
              <a:t>Not deductible when contribution is made</a:t>
            </a:r>
          </a:p>
          <a:p>
            <a:pPr lvl="1"/>
            <a:r>
              <a:rPr lang="en-US" altLang="en-US" smtClean="0"/>
              <a:t>Not taxable when distributed – IF rules are followed</a:t>
            </a:r>
          </a:p>
          <a:p>
            <a:r>
              <a:rPr lang="en-US" altLang="en-US" smtClean="0"/>
              <a:t>SIMPLE/SEP A variation of a traditional IRA that may be partly or wholly funded by an employer</a:t>
            </a:r>
          </a:p>
          <a:p>
            <a:pPr lvl="1"/>
            <a:r>
              <a:rPr lang="en-US" altLang="en-US" smtClean="0"/>
              <a:t>Typically, fully taxable when distributed</a:t>
            </a:r>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7541154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797" indent="-285691">
              <a:defRPr>
                <a:solidFill>
                  <a:schemeClr val="tx1"/>
                </a:solidFill>
                <a:latin typeface="Calibri" pitchFamily="34" charset="0"/>
                <a:cs typeface="Arial" charset="0"/>
              </a:defRPr>
            </a:lvl2pPr>
            <a:lvl3pPr marL="1142765" indent="-228553">
              <a:defRPr>
                <a:solidFill>
                  <a:schemeClr val="tx1"/>
                </a:solidFill>
                <a:latin typeface="Calibri" pitchFamily="34" charset="0"/>
                <a:cs typeface="Arial" charset="0"/>
              </a:defRPr>
            </a:lvl3pPr>
            <a:lvl4pPr marL="1599872" indent="-228553">
              <a:defRPr>
                <a:solidFill>
                  <a:schemeClr val="tx1"/>
                </a:solidFill>
                <a:latin typeface="Calibri" pitchFamily="34" charset="0"/>
                <a:cs typeface="Arial" charset="0"/>
              </a:defRPr>
            </a:lvl4pPr>
            <a:lvl5pPr marL="2056975" indent="-228553">
              <a:defRPr>
                <a:solidFill>
                  <a:schemeClr val="tx1"/>
                </a:solidFill>
                <a:latin typeface="Calibri" pitchFamily="34" charset="0"/>
                <a:cs typeface="Arial" charset="0"/>
              </a:defRPr>
            </a:lvl5pPr>
            <a:lvl6pPr marL="2514082" indent="-228553" eaLnBrk="0" fontAlgn="base" hangingPunct="0">
              <a:spcBef>
                <a:spcPct val="0"/>
              </a:spcBef>
              <a:spcAft>
                <a:spcPct val="0"/>
              </a:spcAft>
              <a:defRPr>
                <a:solidFill>
                  <a:schemeClr val="tx1"/>
                </a:solidFill>
                <a:latin typeface="Calibri" pitchFamily="34" charset="0"/>
                <a:cs typeface="Arial" charset="0"/>
              </a:defRPr>
            </a:lvl6pPr>
            <a:lvl7pPr marL="2971188" indent="-228553" eaLnBrk="0" fontAlgn="base" hangingPunct="0">
              <a:spcBef>
                <a:spcPct val="0"/>
              </a:spcBef>
              <a:spcAft>
                <a:spcPct val="0"/>
              </a:spcAft>
              <a:defRPr>
                <a:solidFill>
                  <a:schemeClr val="tx1"/>
                </a:solidFill>
                <a:latin typeface="Calibri" pitchFamily="34" charset="0"/>
                <a:cs typeface="Arial" charset="0"/>
              </a:defRPr>
            </a:lvl7pPr>
            <a:lvl8pPr marL="3428294" indent="-228553" eaLnBrk="0" fontAlgn="base" hangingPunct="0">
              <a:spcBef>
                <a:spcPct val="0"/>
              </a:spcBef>
              <a:spcAft>
                <a:spcPct val="0"/>
              </a:spcAft>
              <a:defRPr>
                <a:solidFill>
                  <a:schemeClr val="tx1"/>
                </a:solidFill>
                <a:latin typeface="Calibri" pitchFamily="34" charset="0"/>
                <a:cs typeface="Arial" charset="0"/>
              </a:defRPr>
            </a:lvl8pPr>
            <a:lvl9pPr marL="3885400" indent="-228553" eaLnBrk="0" fontAlgn="base" hangingPunct="0">
              <a:spcBef>
                <a:spcPct val="0"/>
              </a:spcBef>
              <a:spcAft>
                <a:spcPct val="0"/>
              </a:spcAft>
              <a:defRPr>
                <a:solidFill>
                  <a:schemeClr val="tx1"/>
                </a:solidFill>
                <a:latin typeface="Calibri" pitchFamily="34" charset="0"/>
                <a:cs typeface="Arial" charset="0"/>
              </a:defRPr>
            </a:lvl9pPr>
          </a:lstStyle>
          <a:p>
            <a:fld id="{4CAF7904-A1FA-46B8-A81C-8F3433750984}" type="slidenum">
              <a:rPr lang="en-US" altLang="en-US"/>
              <a:pPr/>
              <a:t>37</a:t>
            </a:fld>
            <a:endParaRPr lang="en-US" altLang="en-US"/>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2811340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Emphasize need to look at Box 7 at interview stage to determine if in scope!</a:t>
            </a:r>
          </a:p>
          <a:p>
            <a:pPr eaLnBrk="1" hangingPunct="1">
              <a:spcBef>
                <a:spcPct val="0"/>
              </a:spcBef>
            </a:pPr>
            <a:r>
              <a:rPr lang="en-US" altLang="en-US" smtClean="0"/>
              <a:t>Caution: Code 2 can be used for other distributions, e.g. distribution to a Public Safety Officer after age 59½</a:t>
            </a:r>
          </a:p>
          <a:p>
            <a:pPr eaLnBrk="1" hangingPunct="1">
              <a:spcBef>
                <a:spcPct val="0"/>
              </a:spcBef>
            </a:pPr>
            <a:r>
              <a:rPr lang="en-US" altLang="en-US" smtClean="0"/>
              <a:t>Will cover exceptions later</a:t>
            </a:r>
          </a:p>
        </p:txBody>
      </p:sp>
      <p:sp>
        <p:nvSpPr>
          <p:cNvPr id="5" name="Slide Number Placeholder 4"/>
          <p:cNvSpPr>
            <a:spLocks noGrp="1"/>
          </p:cNvSpPr>
          <p:nvPr>
            <p:ph type="sldNum" sz="quarter" idx="12"/>
          </p:nvPr>
        </p:nvSpPr>
        <p:spPr/>
        <p:txBody>
          <a:bodyPr/>
          <a:lstStyle/>
          <a:p>
            <a:fld id="{F5F29504-3EB7-4D64-9853-A98680AD298B}" type="slidenum">
              <a:rPr lang="en-US" smtClean="0"/>
              <a:t>38</a:t>
            </a:fld>
            <a:endParaRPr lang="en-US"/>
          </a:p>
        </p:txBody>
      </p:sp>
      <p:sp>
        <p:nvSpPr>
          <p:cNvPr id="6" name="Footer Placeholder 5"/>
          <p:cNvSpPr>
            <a:spLocks noGrp="1"/>
          </p:cNvSpPr>
          <p:nvPr>
            <p:ph type="ftr" sz="quarter" idx="13"/>
          </p:nvPr>
        </p:nvSpPr>
        <p:spPr/>
        <p:txBody>
          <a:bodyPr/>
          <a:lstStyle/>
          <a:p>
            <a:endParaRPr lang="en-US"/>
          </a:p>
        </p:txBody>
      </p:sp>
      <p:sp>
        <p:nvSpPr>
          <p:cNvPr id="7" name="Header Placeholder 6"/>
          <p:cNvSpPr>
            <a:spLocks noGrp="1"/>
          </p:cNvSpPr>
          <p:nvPr>
            <p:ph type="hdr" sz="quarter" idx="14"/>
          </p:nvPr>
        </p:nvSpPr>
        <p:spPr/>
        <p:txBody>
          <a:bodyPr/>
          <a:lstStyle/>
          <a:p>
            <a:endParaRPr lang="en-US"/>
          </a:p>
        </p:txBody>
      </p:sp>
    </p:spTree>
    <p:extLst>
      <p:ext uri="{BB962C8B-B14F-4D97-AF65-F5344CB8AC3E}">
        <p14:creationId xmlns:p14="http://schemas.microsoft.com/office/powerpoint/2010/main" val="2655814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797" indent="-285691">
              <a:defRPr>
                <a:solidFill>
                  <a:schemeClr val="tx1"/>
                </a:solidFill>
                <a:latin typeface="Calibri" pitchFamily="34" charset="0"/>
                <a:cs typeface="Arial" charset="0"/>
              </a:defRPr>
            </a:lvl2pPr>
            <a:lvl3pPr marL="1142765" indent="-228553">
              <a:defRPr>
                <a:solidFill>
                  <a:schemeClr val="tx1"/>
                </a:solidFill>
                <a:latin typeface="Calibri" pitchFamily="34" charset="0"/>
                <a:cs typeface="Arial" charset="0"/>
              </a:defRPr>
            </a:lvl3pPr>
            <a:lvl4pPr marL="1599872" indent="-228553">
              <a:defRPr>
                <a:solidFill>
                  <a:schemeClr val="tx1"/>
                </a:solidFill>
                <a:latin typeface="Calibri" pitchFamily="34" charset="0"/>
                <a:cs typeface="Arial" charset="0"/>
              </a:defRPr>
            </a:lvl4pPr>
            <a:lvl5pPr marL="2056975" indent="-228553">
              <a:defRPr>
                <a:solidFill>
                  <a:schemeClr val="tx1"/>
                </a:solidFill>
                <a:latin typeface="Calibri" pitchFamily="34" charset="0"/>
                <a:cs typeface="Arial" charset="0"/>
              </a:defRPr>
            </a:lvl5pPr>
            <a:lvl6pPr marL="2514082" indent="-228553" eaLnBrk="0" fontAlgn="base" hangingPunct="0">
              <a:spcBef>
                <a:spcPct val="0"/>
              </a:spcBef>
              <a:spcAft>
                <a:spcPct val="0"/>
              </a:spcAft>
              <a:defRPr>
                <a:solidFill>
                  <a:schemeClr val="tx1"/>
                </a:solidFill>
                <a:latin typeface="Calibri" pitchFamily="34" charset="0"/>
                <a:cs typeface="Arial" charset="0"/>
              </a:defRPr>
            </a:lvl6pPr>
            <a:lvl7pPr marL="2971188" indent="-228553" eaLnBrk="0" fontAlgn="base" hangingPunct="0">
              <a:spcBef>
                <a:spcPct val="0"/>
              </a:spcBef>
              <a:spcAft>
                <a:spcPct val="0"/>
              </a:spcAft>
              <a:defRPr>
                <a:solidFill>
                  <a:schemeClr val="tx1"/>
                </a:solidFill>
                <a:latin typeface="Calibri" pitchFamily="34" charset="0"/>
                <a:cs typeface="Arial" charset="0"/>
              </a:defRPr>
            </a:lvl7pPr>
            <a:lvl8pPr marL="3428294" indent="-228553" eaLnBrk="0" fontAlgn="base" hangingPunct="0">
              <a:spcBef>
                <a:spcPct val="0"/>
              </a:spcBef>
              <a:spcAft>
                <a:spcPct val="0"/>
              </a:spcAft>
              <a:defRPr>
                <a:solidFill>
                  <a:schemeClr val="tx1"/>
                </a:solidFill>
                <a:latin typeface="Calibri" pitchFamily="34" charset="0"/>
                <a:cs typeface="Arial" charset="0"/>
              </a:defRPr>
            </a:lvl8pPr>
            <a:lvl9pPr marL="3885400" indent="-228553" eaLnBrk="0" fontAlgn="base" hangingPunct="0">
              <a:spcBef>
                <a:spcPct val="0"/>
              </a:spcBef>
              <a:spcAft>
                <a:spcPct val="0"/>
              </a:spcAft>
              <a:defRPr>
                <a:solidFill>
                  <a:schemeClr val="tx1"/>
                </a:solidFill>
                <a:latin typeface="Calibri" pitchFamily="34" charset="0"/>
                <a:cs typeface="Arial" charset="0"/>
              </a:defRPr>
            </a:lvl9pPr>
          </a:lstStyle>
          <a:p>
            <a:fld id="{F32283F8-4BCD-47B2-886F-26453BC745CF}" type="slidenum">
              <a:rPr lang="en-US" altLang="en-US"/>
              <a:pPr/>
              <a:t>39</a:t>
            </a:fld>
            <a:endParaRPr lang="en-US" altLang="en-US"/>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2854674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 For codes 5, 7 &amp; 8, the distributions do not have to be specifically for the stated expenses, but the distribution</a:t>
            </a:r>
            <a:r>
              <a:rPr lang="en-US" altLang="en-US" baseline="0" dirty="0" smtClean="0"/>
              <a:t> and the expenses must occur in the same tax year.</a:t>
            </a:r>
            <a:endParaRPr lang="en-US" altLang="en-US" dirty="0" smtClean="0"/>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42797" indent="-285691">
              <a:spcBef>
                <a:spcPct val="30000"/>
              </a:spcBef>
              <a:buClr>
                <a:srgbClr val="00B050"/>
              </a:buClr>
              <a:buFont typeface="Wingdings" pitchFamily="2" charset="2"/>
              <a:buChar char="n"/>
              <a:defRPr sz="1200">
                <a:solidFill>
                  <a:schemeClr val="tx1"/>
                </a:solidFill>
                <a:latin typeface="Calibri" pitchFamily="34" charset="0"/>
              </a:defRPr>
            </a:lvl2pPr>
            <a:lvl3pPr marL="1142765" indent="-228553">
              <a:spcBef>
                <a:spcPct val="30000"/>
              </a:spcBef>
              <a:buFont typeface="Wingdings" pitchFamily="2" charset="2"/>
              <a:buChar char="v"/>
              <a:defRPr sz="1200">
                <a:solidFill>
                  <a:schemeClr val="tx1"/>
                </a:solidFill>
                <a:latin typeface="Calibri" pitchFamily="34" charset="0"/>
              </a:defRPr>
            </a:lvl3pPr>
            <a:lvl4pPr marL="1599872" indent="-228553">
              <a:spcBef>
                <a:spcPct val="30000"/>
              </a:spcBef>
              <a:defRPr sz="1200">
                <a:solidFill>
                  <a:schemeClr val="tx1"/>
                </a:solidFill>
                <a:latin typeface="Calibri" pitchFamily="34" charset="0"/>
              </a:defRPr>
            </a:lvl4pPr>
            <a:lvl5pPr marL="2056975" indent="-228553">
              <a:spcBef>
                <a:spcPct val="30000"/>
              </a:spcBef>
              <a:defRPr sz="1200">
                <a:solidFill>
                  <a:schemeClr val="tx1"/>
                </a:solidFill>
                <a:latin typeface="Calibri" pitchFamily="34" charset="0"/>
              </a:defRPr>
            </a:lvl5pPr>
            <a:lvl6pPr marL="2514082" indent="-228553" eaLnBrk="0" fontAlgn="base" hangingPunct="0">
              <a:spcBef>
                <a:spcPct val="30000"/>
              </a:spcBef>
              <a:spcAft>
                <a:spcPct val="0"/>
              </a:spcAft>
              <a:defRPr sz="1200">
                <a:solidFill>
                  <a:schemeClr val="tx1"/>
                </a:solidFill>
                <a:latin typeface="Calibri" pitchFamily="34" charset="0"/>
              </a:defRPr>
            </a:lvl6pPr>
            <a:lvl7pPr marL="2971188" indent="-228553" eaLnBrk="0" fontAlgn="base" hangingPunct="0">
              <a:spcBef>
                <a:spcPct val="30000"/>
              </a:spcBef>
              <a:spcAft>
                <a:spcPct val="0"/>
              </a:spcAft>
              <a:defRPr sz="1200">
                <a:solidFill>
                  <a:schemeClr val="tx1"/>
                </a:solidFill>
                <a:latin typeface="Calibri" pitchFamily="34" charset="0"/>
              </a:defRPr>
            </a:lvl7pPr>
            <a:lvl8pPr marL="3428294" indent="-228553" eaLnBrk="0" fontAlgn="base" hangingPunct="0">
              <a:spcBef>
                <a:spcPct val="30000"/>
              </a:spcBef>
              <a:spcAft>
                <a:spcPct val="0"/>
              </a:spcAft>
              <a:defRPr sz="1200">
                <a:solidFill>
                  <a:schemeClr val="tx1"/>
                </a:solidFill>
                <a:latin typeface="Calibri" pitchFamily="34" charset="0"/>
              </a:defRPr>
            </a:lvl8pPr>
            <a:lvl9pPr marL="3885400" indent="-228553"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C3F5F8E5-0046-4939-8591-5766414D4344}" type="slidenum">
              <a:rPr lang="en-US" altLang="en-US"/>
              <a:pPr>
                <a:spcBef>
                  <a:spcPct val="0"/>
                </a:spcBef>
                <a:buClrTx/>
                <a:buFontTx/>
                <a:buNone/>
              </a:pPr>
              <a:t>40</a:t>
            </a:fld>
            <a:endParaRPr lang="en-US" altLang="en-US"/>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1305759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Emphasize need to look at Box 7 at interview stage to determine if in scope!</a:t>
            </a:r>
          </a:p>
          <a:p>
            <a:pPr eaLnBrk="1" hangingPunct="1">
              <a:spcBef>
                <a:spcPct val="0"/>
              </a:spcBef>
            </a:pPr>
            <a:r>
              <a:rPr lang="en-US" altLang="en-US" smtClean="0"/>
              <a:t>Caution: Code 2 can be used for other distributions, e.g. distribution to a Public Safety Officer after age 59 1/2</a:t>
            </a:r>
          </a:p>
        </p:txBody>
      </p:sp>
      <p:sp>
        <p:nvSpPr>
          <p:cNvPr id="5" name="Slide Number Placeholder 4"/>
          <p:cNvSpPr>
            <a:spLocks noGrp="1"/>
          </p:cNvSpPr>
          <p:nvPr>
            <p:ph type="sldNum" sz="quarter" idx="12"/>
          </p:nvPr>
        </p:nvSpPr>
        <p:spPr/>
        <p:txBody>
          <a:bodyPr/>
          <a:lstStyle/>
          <a:p>
            <a:fld id="{F5F29504-3EB7-4D64-9853-A98680AD298B}" type="slidenum">
              <a:rPr lang="en-US" smtClean="0"/>
              <a:t>41</a:t>
            </a:fld>
            <a:endParaRPr lang="en-US"/>
          </a:p>
        </p:txBody>
      </p:sp>
      <p:sp>
        <p:nvSpPr>
          <p:cNvPr id="6" name="Footer Placeholder 5"/>
          <p:cNvSpPr>
            <a:spLocks noGrp="1"/>
          </p:cNvSpPr>
          <p:nvPr>
            <p:ph type="ftr" sz="quarter" idx="13"/>
          </p:nvPr>
        </p:nvSpPr>
        <p:spPr/>
        <p:txBody>
          <a:bodyPr/>
          <a:lstStyle/>
          <a:p>
            <a:endParaRPr lang="en-US"/>
          </a:p>
        </p:txBody>
      </p:sp>
      <p:sp>
        <p:nvSpPr>
          <p:cNvPr id="7" name="Header Placeholder 6"/>
          <p:cNvSpPr>
            <a:spLocks noGrp="1"/>
          </p:cNvSpPr>
          <p:nvPr>
            <p:ph type="hdr" sz="quarter" idx="14"/>
          </p:nvPr>
        </p:nvSpPr>
        <p:spPr/>
        <p:txBody>
          <a:bodyPr/>
          <a:lstStyle/>
          <a:p>
            <a:endParaRPr lang="en-US"/>
          </a:p>
        </p:txBody>
      </p:sp>
    </p:spTree>
    <p:extLst>
      <p:ext uri="{BB962C8B-B14F-4D97-AF65-F5344CB8AC3E}">
        <p14:creationId xmlns:p14="http://schemas.microsoft.com/office/powerpoint/2010/main" val="27107235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Clr>
                <a:srgbClr val="C0504D"/>
              </a:buClr>
            </a:pPr>
            <a:r>
              <a:rPr lang="en-US" altLang="en-US" smtClean="0">
                <a:solidFill>
                  <a:srgbClr val="000000"/>
                </a:solidFill>
              </a:rPr>
              <a:t>Qualified Charitable Distribution made permanent.</a:t>
            </a:r>
          </a:p>
          <a:p>
            <a:pPr>
              <a:buClr>
                <a:srgbClr val="C0504D"/>
              </a:buClr>
            </a:pPr>
            <a:r>
              <a:rPr lang="en-US" altLang="en-US" smtClean="0">
                <a:solidFill>
                  <a:srgbClr val="000000"/>
                </a:solidFill>
              </a:rPr>
              <a:t>New Notes in Pub 4491 for 2016 TY:</a:t>
            </a:r>
          </a:p>
          <a:p>
            <a:pPr lvl="1"/>
            <a:r>
              <a:rPr lang="en-US" altLang="en-US" smtClean="0">
                <a:solidFill>
                  <a:srgbClr val="000000"/>
                </a:solidFill>
              </a:rPr>
              <a:t>A qualified charitable distribution (QCD) is generally a nontaxable distribution made directly by the trustee of the IRA to an organization eligible to receive tax-deductible contributions.</a:t>
            </a:r>
          </a:p>
          <a:p>
            <a:pPr lvl="1"/>
            <a:r>
              <a:rPr lang="en-US" altLang="en-US" smtClean="0">
                <a:solidFill>
                  <a:srgbClr val="000000"/>
                </a:solidFill>
              </a:rPr>
              <a:t>The taxpayer must be at least age 70 ½ when the distribution is made.</a:t>
            </a:r>
          </a:p>
          <a:p>
            <a:pPr lvl="1"/>
            <a:r>
              <a:rPr lang="en-US" altLang="en-US" smtClean="0">
                <a:solidFill>
                  <a:srgbClr val="000000"/>
                </a:solidFill>
              </a:rPr>
              <a:t>The taxpayer must have the same type of acknowledgements of the contribution that is needed to claim a deduction for a charitable contribution.</a:t>
            </a:r>
          </a:p>
          <a:p>
            <a:pPr lvl="1"/>
            <a:r>
              <a:rPr lang="en-US" altLang="en-US" smtClean="0">
                <a:solidFill>
                  <a:srgbClr val="000000"/>
                </a:solidFill>
              </a:rPr>
              <a:t>A QCD counts towards the taxpayer’s required minimum distribution (RMD).</a:t>
            </a:r>
          </a:p>
          <a:p>
            <a:pPr lvl="1"/>
            <a:r>
              <a:rPr lang="en-US" altLang="en-US" smtClean="0">
                <a:solidFill>
                  <a:srgbClr val="000000"/>
                </a:solidFill>
              </a:rPr>
              <a:t>The maximum annual exclusion for QCDs is $100,000.</a:t>
            </a:r>
          </a:p>
          <a:p>
            <a:pPr lvl="2"/>
            <a:r>
              <a:rPr lang="en-US" altLang="en-US" smtClean="0">
                <a:solidFill>
                  <a:srgbClr val="000000"/>
                </a:solidFill>
              </a:rPr>
              <a:t>Any QCD in excess of the $100,000 exclusion limit is included in income as any other distribution.  </a:t>
            </a:r>
          </a:p>
          <a:p>
            <a:pPr lvl="2"/>
            <a:r>
              <a:rPr lang="en-US" altLang="en-US" smtClean="0">
                <a:solidFill>
                  <a:srgbClr val="000000"/>
                </a:solidFill>
              </a:rPr>
              <a:t>On a joint return, the spouse can also have a QCD and exclude up to $100,000.</a:t>
            </a:r>
          </a:p>
          <a:p>
            <a:pPr>
              <a:buSzPct val="126000"/>
              <a:buFont typeface="Arial" charset="0"/>
              <a:buChar char="•"/>
            </a:pPr>
            <a:endParaRPr lang="en-US" altLang="en-US" smtClean="0"/>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42797" indent="-285691">
              <a:spcBef>
                <a:spcPct val="30000"/>
              </a:spcBef>
              <a:buClr>
                <a:srgbClr val="00B050"/>
              </a:buClr>
              <a:buFont typeface="Wingdings" pitchFamily="2" charset="2"/>
              <a:buChar char="n"/>
              <a:defRPr sz="1200">
                <a:solidFill>
                  <a:schemeClr val="tx1"/>
                </a:solidFill>
                <a:latin typeface="Calibri" pitchFamily="34" charset="0"/>
              </a:defRPr>
            </a:lvl2pPr>
            <a:lvl3pPr marL="1142765" indent="-228553">
              <a:spcBef>
                <a:spcPct val="30000"/>
              </a:spcBef>
              <a:buFont typeface="Wingdings" pitchFamily="2" charset="2"/>
              <a:buChar char="v"/>
              <a:defRPr sz="1200">
                <a:solidFill>
                  <a:schemeClr val="tx1"/>
                </a:solidFill>
                <a:latin typeface="Calibri" pitchFamily="34" charset="0"/>
              </a:defRPr>
            </a:lvl3pPr>
            <a:lvl4pPr marL="1599872" indent="-228553">
              <a:spcBef>
                <a:spcPct val="30000"/>
              </a:spcBef>
              <a:defRPr sz="1200">
                <a:solidFill>
                  <a:schemeClr val="tx1"/>
                </a:solidFill>
                <a:latin typeface="Calibri" pitchFamily="34" charset="0"/>
              </a:defRPr>
            </a:lvl4pPr>
            <a:lvl5pPr marL="2056975" indent="-228553">
              <a:spcBef>
                <a:spcPct val="30000"/>
              </a:spcBef>
              <a:defRPr sz="1200">
                <a:solidFill>
                  <a:schemeClr val="tx1"/>
                </a:solidFill>
                <a:latin typeface="Calibri" pitchFamily="34" charset="0"/>
              </a:defRPr>
            </a:lvl5pPr>
            <a:lvl6pPr marL="2514082" indent="-228553" eaLnBrk="0" fontAlgn="base" hangingPunct="0">
              <a:spcBef>
                <a:spcPct val="30000"/>
              </a:spcBef>
              <a:spcAft>
                <a:spcPct val="0"/>
              </a:spcAft>
              <a:defRPr sz="1200">
                <a:solidFill>
                  <a:schemeClr val="tx1"/>
                </a:solidFill>
                <a:latin typeface="Calibri" pitchFamily="34" charset="0"/>
              </a:defRPr>
            </a:lvl6pPr>
            <a:lvl7pPr marL="2971188" indent="-228553" eaLnBrk="0" fontAlgn="base" hangingPunct="0">
              <a:spcBef>
                <a:spcPct val="30000"/>
              </a:spcBef>
              <a:spcAft>
                <a:spcPct val="0"/>
              </a:spcAft>
              <a:defRPr sz="1200">
                <a:solidFill>
                  <a:schemeClr val="tx1"/>
                </a:solidFill>
                <a:latin typeface="Calibri" pitchFamily="34" charset="0"/>
              </a:defRPr>
            </a:lvl7pPr>
            <a:lvl8pPr marL="3428294" indent="-228553" eaLnBrk="0" fontAlgn="base" hangingPunct="0">
              <a:spcBef>
                <a:spcPct val="30000"/>
              </a:spcBef>
              <a:spcAft>
                <a:spcPct val="0"/>
              </a:spcAft>
              <a:defRPr sz="1200">
                <a:solidFill>
                  <a:schemeClr val="tx1"/>
                </a:solidFill>
                <a:latin typeface="Calibri" pitchFamily="34" charset="0"/>
              </a:defRPr>
            </a:lvl8pPr>
            <a:lvl9pPr marL="3885400" indent="-228553"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31A478BC-466D-426A-9705-6BDE231C00B9}" type="slidenum">
              <a:rPr lang="en-US" altLang="en-US"/>
              <a:pPr>
                <a:spcBef>
                  <a:spcPct val="0"/>
                </a:spcBef>
                <a:buClrTx/>
                <a:buFontTx/>
                <a:buNone/>
              </a:pPr>
              <a:t>42</a:t>
            </a:fld>
            <a:endParaRPr lang="en-US" altLang="en-US"/>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9649316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term “Pensions” is used generically to refer to employer-sponsored retirement plans</a:t>
            </a:r>
          </a:p>
          <a:p>
            <a:pPr eaLnBrk="1" hangingPunct="1">
              <a:spcBef>
                <a:spcPct val="0"/>
              </a:spcBef>
            </a:pPr>
            <a:r>
              <a:rPr lang="en-US" altLang="en-US" smtClean="0"/>
              <a:t>Pension income is generally reported on form 1099-R but may also be reported on RRB-1099-R (green portion) for railroad retiree or Form CSA-1099-R for civil service employees.</a:t>
            </a:r>
          </a:p>
          <a:p>
            <a:pPr eaLnBrk="1" hangingPunct="1">
              <a:spcBef>
                <a:spcPct val="0"/>
              </a:spcBef>
            </a:pPr>
            <a:r>
              <a:rPr lang="en-US" altLang="en-US" smtClean="0"/>
              <a:t>Premature IRA distributions prior to age 59½ may result in a 10% tax additional tax. There are exception codes.</a:t>
            </a:r>
          </a:p>
        </p:txBody>
      </p:sp>
      <p:sp>
        <p:nvSpPr>
          <p:cNvPr id="5" name="Slide Number Placeholder 4"/>
          <p:cNvSpPr>
            <a:spLocks noGrp="1"/>
          </p:cNvSpPr>
          <p:nvPr>
            <p:ph type="sldNum" sz="quarter" idx="12"/>
          </p:nvPr>
        </p:nvSpPr>
        <p:spPr/>
        <p:txBody>
          <a:bodyPr/>
          <a:lstStyle/>
          <a:p>
            <a:fld id="{F5F29504-3EB7-4D64-9853-A98680AD298B}" type="slidenum">
              <a:rPr lang="en-US" smtClean="0"/>
              <a:t>47</a:t>
            </a:fld>
            <a:endParaRPr lang="en-US"/>
          </a:p>
        </p:txBody>
      </p:sp>
      <p:sp>
        <p:nvSpPr>
          <p:cNvPr id="6" name="Footer Placeholder 5"/>
          <p:cNvSpPr>
            <a:spLocks noGrp="1"/>
          </p:cNvSpPr>
          <p:nvPr>
            <p:ph type="ftr" sz="quarter" idx="13"/>
          </p:nvPr>
        </p:nvSpPr>
        <p:spPr/>
        <p:txBody>
          <a:bodyPr/>
          <a:lstStyle/>
          <a:p>
            <a:endParaRPr lang="en-US"/>
          </a:p>
        </p:txBody>
      </p:sp>
      <p:sp>
        <p:nvSpPr>
          <p:cNvPr id="7" name="Header Placeholder 6"/>
          <p:cNvSpPr>
            <a:spLocks noGrp="1"/>
          </p:cNvSpPr>
          <p:nvPr>
            <p:ph type="hdr" sz="quarter" idx="14"/>
          </p:nvPr>
        </p:nvSpPr>
        <p:spPr/>
        <p:txBody>
          <a:bodyPr/>
          <a:lstStyle/>
          <a:p>
            <a:endParaRPr lang="en-US"/>
          </a:p>
        </p:txBody>
      </p:sp>
    </p:spTree>
    <p:extLst>
      <p:ext uri="{BB962C8B-B14F-4D97-AF65-F5344CB8AC3E}">
        <p14:creationId xmlns:p14="http://schemas.microsoft.com/office/powerpoint/2010/main" val="10057406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42797" indent="-285691">
              <a:spcBef>
                <a:spcPct val="30000"/>
              </a:spcBef>
              <a:buClr>
                <a:srgbClr val="00B050"/>
              </a:buClr>
              <a:buFont typeface="Wingdings" pitchFamily="2" charset="2"/>
              <a:buChar char="n"/>
              <a:defRPr sz="1200">
                <a:solidFill>
                  <a:schemeClr val="tx1"/>
                </a:solidFill>
                <a:latin typeface="Calibri" pitchFamily="34" charset="0"/>
              </a:defRPr>
            </a:lvl2pPr>
            <a:lvl3pPr marL="1142765" indent="-228553">
              <a:spcBef>
                <a:spcPct val="30000"/>
              </a:spcBef>
              <a:buFont typeface="Wingdings" pitchFamily="2" charset="2"/>
              <a:buChar char="v"/>
              <a:defRPr sz="1200">
                <a:solidFill>
                  <a:schemeClr val="tx1"/>
                </a:solidFill>
                <a:latin typeface="Calibri" pitchFamily="34" charset="0"/>
              </a:defRPr>
            </a:lvl3pPr>
            <a:lvl4pPr marL="1599872" indent="-228553">
              <a:spcBef>
                <a:spcPct val="30000"/>
              </a:spcBef>
              <a:defRPr sz="1200">
                <a:solidFill>
                  <a:schemeClr val="tx1"/>
                </a:solidFill>
                <a:latin typeface="Calibri" pitchFamily="34" charset="0"/>
              </a:defRPr>
            </a:lvl4pPr>
            <a:lvl5pPr marL="2056975" indent="-228553">
              <a:spcBef>
                <a:spcPct val="30000"/>
              </a:spcBef>
              <a:defRPr sz="1200">
                <a:solidFill>
                  <a:schemeClr val="tx1"/>
                </a:solidFill>
                <a:latin typeface="Calibri" pitchFamily="34" charset="0"/>
              </a:defRPr>
            </a:lvl5pPr>
            <a:lvl6pPr marL="2514082" indent="-228553" eaLnBrk="0" fontAlgn="base" hangingPunct="0">
              <a:spcBef>
                <a:spcPct val="30000"/>
              </a:spcBef>
              <a:spcAft>
                <a:spcPct val="0"/>
              </a:spcAft>
              <a:defRPr sz="1200">
                <a:solidFill>
                  <a:schemeClr val="tx1"/>
                </a:solidFill>
                <a:latin typeface="Calibri" pitchFamily="34" charset="0"/>
              </a:defRPr>
            </a:lvl6pPr>
            <a:lvl7pPr marL="2971188" indent="-228553" eaLnBrk="0" fontAlgn="base" hangingPunct="0">
              <a:spcBef>
                <a:spcPct val="30000"/>
              </a:spcBef>
              <a:spcAft>
                <a:spcPct val="0"/>
              </a:spcAft>
              <a:defRPr sz="1200">
                <a:solidFill>
                  <a:schemeClr val="tx1"/>
                </a:solidFill>
                <a:latin typeface="Calibri" pitchFamily="34" charset="0"/>
              </a:defRPr>
            </a:lvl7pPr>
            <a:lvl8pPr marL="3428294" indent="-228553" eaLnBrk="0" fontAlgn="base" hangingPunct="0">
              <a:spcBef>
                <a:spcPct val="30000"/>
              </a:spcBef>
              <a:spcAft>
                <a:spcPct val="0"/>
              </a:spcAft>
              <a:defRPr sz="1200">
                <a:solidFill>
                  <a:schemeClr val="tx1"/>
                </a:solidFill>
                <a:latin typeface="Calibri" pitchFamily="34" charset="0"/>
              </a:defRPr>
            </a:lvl8pPr>
            <a:lvl9pPr marL="3885400" indent="-228553"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679E5213-510C-449B-A475-1E8CFD04AF0E}" type="slidenum">
              <a:rPr lang="en-US" altLang="en-US"/>
              <a:pPr>
                <a:spcBef>
                  <a:spcPct val="0"/>
                </a:spcBef>
                <a:buClrTx/>
                <a:buFontTx/>
                <a:buNone/>
              </a:pPr>
              <a:t>48</a:t>
            </a:fld>
            <a:endParaRPr lang="en-US" altLang="en-US"/>
          </a:p>
        </p:txBody>
      </p:sp>
      <p:sp>
        <p:nvSpPr>
          <p:cNvPr id="138243" name="Text Box 1"/>
          <p:cNvSpPr txBox="1">
            <a:spLocks noChangeArrowheads="1"/>
          </p:cNvSpPr>
          <p:nvPr/>
        </p:nvSpPr>
        <p:spPr bwMode="auto">
          <a:xfrm>
            <a:off x="3997326" y="8753476"/>
            <a:ext cx="3055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917" tIns="47277" rIns="90917" bIns="47277" anchor="b"/>
          <a:lstStyle>
            <a:lvl1pPr>
              <a:spcBef>
                <a:spcPct val="30000"/>
              </a:spcBef>
              <a:buClr>
                <a:schemeClr val="accent2"/>
              </a:buClr>
              <a:buFont typeface="Calibri" pitchFamily="34" charset="0"/>
              <a:buChar char="●"/>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1pPr>
            <a:lvl2pPr marL="742950" indent="-285750">
              <a:spcBef>
                <a:spcPct val="30000"/>
              </a:spcBef>
              <a:buClr>
                <a:srgbClr val="00B050"/>
              </a:buClr>
              <a:buFont typeface="Wingdings" pitchFamily="2" charset="2"/>
              <a:buChar char="n"/>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2pPr>
            <a:lvl3pPr marL="1143000" indent="-228600">
              <a:spcBef>
                <a:spcPct val="30000"/>
              </a:spcBef>
              <a:buFont typeface="Wingdings" pitchFamily="2" charset="2"/>
              <a:buChar char="v"/>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3pPr>
            <a:lvl4pPr marL="1600200" indent="-228600">
              <a:spcBef>
                <a:spcPct val="30000"/>
              </a:spcBef>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4pPr>
            <a:lvl5pPr marL="2057400" indent="-228600">
              <a:spcBef>
                <a:spcPct val="30000"/>
              </a:spcBef>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5pPr>
            <a:lvl6pPr marL="25146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6pPr>
            <a:lvl7pPr marL="29718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7pPr>
            <a:lvl8pPr marL="34290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8pPr>
            <a:lvl9pPr marL="38862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9pPr>
          </a:lstStyle>
          <a:p>
            <a:pPr algn="r" eaLnBrk="1" hangingPunct="1">
              <a:spcBef>
                <a:spcPct val="0"/>
              </a:spcBef>
              <a:buClrTx/>
              <a:buFontTx/>
              <a:buNone/>
            </a:pPr>
            <a:fld id="{6553B984-FD63-4E56-B655-633AD7CFC438}" type="slidenum">
              <a:rPr lang="en-US" altLang="en-US">
                <a:solidFill>
                  <a:srgbClr val="000000"/>
                </a:solidFill>
              </a:rPr>
              <a:pPr algn="r" eaLnBrk="1" hangingPunct="1">
                <a:spcBef>
                  <a:spcPct val="0"/>
                </a:spcBef>
                <a:buClrTx/>
                <a:buFontTx/>
                <a:buNone/>
              </a:pPr>
              <a:t>48</a:t>
            </a:fld>
            <a:endParaRPr lang="en-US" altLang="en-US">
              <a:solidFill>
                <a:srgbClr val="000000"/>
              </a:solidFill>
            </a:endParaRPr>
          </a:p>
        </p:txBody>
      </p:sp>
      <p:sp>
        <p:nvSpPr>
          <p:cNvPr id="138244" name="Rectangle 2"/>
          <p:cNvSpPr>
            <a:spLocks noGrp="1" noRot="1" noChangeAspect="1" noChangeArrowheads="1" noTextEdit="1"/>
          </p:cNvSpPr>
          <p:nvPr>
            <p:ph type="sldImg"/>
          </p:nvPr>
        </p:nvSpPr>
        <p:spPr bwMode="auto">
          <a:xfrm>
            <a:off x="1223963" y="690563"/>
            <a:ext cx="4605337" cy="3455987"/>
          </a:xfrm>
          <a:solidFill>
            <a:srgbClr val="FFFFFF"/>
          </a:solidFill>
          <a:ln>
            <a:solidFill>
              <a:srgbClr val="000000"/>
            </a:solidFill>
            <a:miter lim="800000"/>
            <a:headEnd/>
            <a:tailEnd/>
          </a:ln>
        </p:spPr>
      </p:sp>
      <p:sp>
        <p:nvSpPr>
          <p:cNvPr id="138245" name="Rectangle 3"/>
          <p:cNvSpPr>
            <a:spLocks noGrp="1" noChangeArrowheads="1"/>
          </p:cNvSpPr>
          <p:nvPr>
            <p:ph type="body" idx="1"/>
          </p:nvPr>
        </p:nvSpPr>
        <p:spPr bwMode="auto">
          <a:xfrm>
            <a:off x="939802" y="4376738"/>
            <a:ext cx="5173663" cy="414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a:spcBef>
                <a:spcPts val="450"/>
              </a:spcBef>
              <a:tabLst>
                <a:tab pos="0" algn="l"/>
                <a:tab pos="460281" algn="l"/>
                <a:tab pos="922148" algn="l"/>
                <a:tab pos="1384015" algn="l"/>
                <a:tab pos="1845884" algn="l"/>
                <a:tab pos="2307749" algn="l"/>
                <a:tab pos="2769618" algn="l"/>
                <a:tab pos="3231484" algn="l"/>
                <a:tab pos="3693353" algn="l"/>
                <a:tab pos="4155220" algn="l"/>
                <a:tab pos="4617088" algn="l"/>
                <a:tab pos="5078954" algn="l"/>
                <a:tab pos="5540822" algn="l"/>
                <a:tab pos="6002689" algn="l"/>
                <a:tab pos="6464557" algn="l"/>
                <a:tab pos="6926425" algn="l"/>
                <a:tab pos="7388291" algn="l"/>
                <a:tab pos="7850159" algn="l"/>
                <a:tab pos="8312026" algn="l"/>
                <a:tab pos="8773894" algn="l"/>
                <a:tab pos="9235762" algn="l"/>
              </a:tabLst>
            </a:pPr>
            <a:endParaRPr lang="en-US" altLang="en-US" smtClean="0">
              <a:ea typeface="SimSun" pitchFamily="2" charset="-122"/>
            </a:endParaRPr>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6744822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42797" indent="-285691">
              <a:spcBef>
                <a:spcPct val="30000"/>
              </a:spcBef>
              <a:buClr>
                <a:srgbClr val="00B050"/>
              </a:buClr>
              <a:buFont typeface="Wingdings" pitchFamily="2" charset="2"/>
              <a:buChar char="n"/>
              <a:defRPr sz="1200">
                <a:solidFill>
                  <a:schemeClr val="tx1"/>
                </a:solidFill>
                <a:latin typeface="Calibri" pitchFamily="34" charset="0"/>
              </a:defRPr>
            </a:lvl2pPr>
            <a:lvl3pPr marL="1142765" indent="-228553">
              <a:spcBef>
                <a:spcPct val="30000"/>
              </a:spcBef>
              <a:buFont typeface="Wingdings" pitchFamily="2" charset="2"/>
              <a:buChar char="v"/>
              <a:defRPr sz="1200">
                <a:solidFill>
                  <a:schemeClr val="tx1"/>
                </a:solidFill>
                <a:latin typeface="Calibri" pitchFamily="34" charset="0"/>
              </a:defRPr>
            </a:lvl3pPr>
            <a:lvl4pPr marL="1599872" indent="-228553">
              <a:spcBef>
                <a:spcPct val="30000"/>
              </a:spcBef>
              <a:defRPr sz="1200">
                <a:solidFill>
                  <a:schemeClr val="tx1"/>
                </a:solidFill>
                <a:latin typeface="Calibri" pitchFamily="34" charset="0"/>
              </a:defRPr>
            </a:lvl4pPr>
            <a:lvl5pPr marL="2056975" indent="-228553">
              <a:spcBef>
                <a:spcPct val="30000"/>
              </a:spcBef>
              <a:defRPr sz="1200">
                <a:solidFill>
                  <a:schemeClr val="tx1"/>
                </a:solidFill>
                <a:latin typeface="Calibri" pitchFamily="34" charset="0"/>
              </a:defRPr>
            </a:lvl5pPr>
            <a:lvl6pPr marL="2514082" indent="-228553" eaLnBrk="0" fontAlgn="base" hangingPunct="0">
              <a:spcBef>
                <a:spcPct val="30000"/>
              </a:spcBef>
              <a:spcAft>
                <a:spcPct val="0"/>
              </a:spcAft>
              <a:defRPr sz="1200">
                <a:solidFill>
                  <a:schemeClr val="tx1"/>
                </a:solidFill>
                <a:latin typeface="Calibri" pitchFamily="34" charset="0"/>
              </a:defRPr>
            </a:lvl6pPr>
            <a:lvl7pPr marL="2971188" indent="-228553" eaLnBrk="0" fontAlgn="base" hangingPunct="0">
              <a:spcBef>
                <a:spcPct val="30000"/>
              </a:spcBef>
              <a:spcAft>
                <a:spcPct val="0"/>
              </a:spcAft>
              <a:defRPr sz="1200">
                <a:solidFill>
                  <a:schemeClr val="tx1"/>
                </a:solidFill>
                <a:latin typeface="Calibri" pitchFamily="34" charset="0"/>
              </a:defRPr>
            </a:lvl7pPr>
            <a:lvl8pPr marL="3428294" indent="-228553" eaLnBrk="0" fontAlgn="base" hangingPunct="0">
              <a:spcBef>
                <a:spcPct val="30000"/>
              </a:spcBef>
              <a:spcAft>
                <a:spcPct val="0"/>
              </a:spcAft>
              <a:defRPr sz="1200">
                <a:solidFill>
                  <a:schemeClr val="tx1"/>
                </a:solidFill>
                <a:latin typeface="Calibri" pitchFamily="34" charset="0"/>
              </a:defRPr>
            </a:lvl8pPr>
            <a:lvl9pPr marL="3885400" indent="-228553"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76518179-973E-4F29-BB47-BDA7EAA26DA4}" type="slidenum">
              <a:rPr lang="en-US" altLang="en-US"/>
              <a:pPr>
                <a:spcBef>
                  <a:spcPct val="0"/>
                </a:spcBef>
                <a:buClrTx/>
                <a:buFontTx/>
                <a:buNone/>
              </a:pPr>
              <a:t>49</a:t>
            </a:fld>
            <a:endParaRPr lang="en-US" altLang="en-US"/>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3823657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42797" indent="-285691">
              <a:spcBef>
                <a:spcPct val="30000"/>
              </a:spcBef>
              <a:buClr>
                <a:srgbClr val="00B050"/>
              </a:buClr>
              <a:buFont typeface="Wingdings" pitchFamily="2" charset="2"/>
              <a:buChar char="n"/>
              <a:defRPr sz="1200">
                <a:solidFill>
                  <a:schemeClr val="tx1"/>
                </a:solidFill>
                <a:latin typeface="Calibri" pitchFamily="34" charset="0"/>
              </a:defRPr>
            </a:lvl2pPr>
            <a:lvl3pPr marL="1142765" indent="-228553">
              <a:spcBef>
                <a:spcPct val="30000"/>
              </a:spcBef>
              <a:buFont typeface="Wingdings" pitchFamily="2" charset="2"/>
              <a:buChar char="v"/>
              <a:defRPr sz="1200">
                <a:solidFill>
                  <a:schemeClr val="tx1"/>
                </a:solidFill>
                <a:latin typeface="Calibri" pitchFamily="34" charset="0"/>
              </a:defRPr>
            </a:lvl3pPr>
            <a:lvl4pPr marL="1599872" indent="-228553">
              <a:spcBef>
                <a:spcPct val="30000"/>
              </a:spcBef>
              <a:defRPr sz="1200">
                <a:solidFill>
                  <a:schemeClr val="tx1"/>
                </a:solidFill>
                <a:latin typeface="Calibri" pitchFamily="34" charset="0"/>
              </a:defRPr>
            </a:lvl4pPr>
            <a:lvl5pPr marL="2056975" indent="-228553">
              <a:spcBef>
                <a:spcPct val="30000"/>
              </a:spcBef>
              <a:defRPr sz="1200">
                <a:solidFill>
                  <a:schemeClr val="tx1"/>
                </a:solidFill>
                <a:latin typeface="Calibri" pitchFamily="34" charset="0"/>
              </a:defRPr>
            </a:lvl5pPr>
            <a:lvl6pPr marL="2514082" indent="-228553" eaLnBrk="0" fontAlgn="base" hangingPunct="0">
              <a:spcBef>
                <a:spcPct val="30000"/>
              </a:spcBef>
              <a:spcAft>
                <a:spcPct val="0"/>
              </a:spcAft>
              <a:defRPr sz="1200">
                <a:solidFill>
                  <a:schemeClr val="tx1"/>
                </a:solidFill>
                <a:latin typeface="Calibri" pitchFamily="34" charset="0"/>
              </a:defRPr>
            </a:lvl6pPr>
            <a:lvl7pPr marL="2971188" indent="-228553" eaLnBrk="0" fontAlgn="base" hangingPunct="0">
              <a:spcBef>
                <a:spcPct val="30000"/>
              </a:spcBef>
              <a:spcAft>
                <a:spcPct val="0"/>
              </a:spcAft>
              <a:defRPr sz="1200">
                <a:solidFill>
                  <a:schemeClr val="tx1"/>
                </a:solidFill>
                <a:latin typeface="Calibri" pitchFamily="34" charset="0"/>
              </a:defRPr>
            </a:lvl7pPr>
            <a:lvl8pPr marL="3428294" indent="-228553" eaLnBrk="0" fontAlgn="base" hangingPunct="0">
              <a:spcBef>
                <a:spcPct val="30000"/>
              </a:spcBef>
              <a:spcAft>
                <a:spcPct val="0"/>
              </a:spcAft>
              <a:defRPr sz="1200">
                <a:solidFill>
                  <a:schemeClr val="tx1"/>
                </a:solidFill>
                <a:latin typeface="Calibri" pitchFamily="34" charset="0"/>
              </a:defRPr>
            </a:lvl8pPr>
            <a:lvl9pPr marL="3885400" indent="-228553"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3DEE475E-8C01-4E23-8FC1-EB84F9483284}" type="slidenum">
              <a:rPr lang="en-US" altLang="en-US"/>
              <a:pPr>
                <a:spcBef>
                  <a:spcPct val="0"/>
                </a:spcBef>
                <a:buClrTx/>
                <a:buFontTx/>
                <a:buNone/>
              </a:pPr>
              <a:t>50</a:t>
            </a:fld>
            <a:endParaRPr lang="en-US" altLang="en-US"/>
          </a:p>
        </p:txBody>
      </p:sp>
      <p:sp>
        <p:nvSpPr>
          <p:cNvPr id="1402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Click 1 – Gross distribution</a:t>
            </a:r>
          </a:p>
          <a:p>
            <a:pPr eaLnBrk="1" hangingPunct="1"/>
            <a:r>
              <a:rPr lang="en-US" altLang="en-US" dirty="0" smtClean="0"/>
              <a:t>Click 2 – Taxable amount – NOTE: If taxable amount is determined no further action is needed to determine taxable amount</a:t>
            </a:r>
          </a:p>
          <a:p>
            <a:pPr eaLnBrk="1" hangingPunct="1"/>
            <a:r>
              <a:rPr lang="en-US" altLang="en-US" dirty="0" smtClean="0"/>
              <a:t>If Taxable amount not determined is checked, Simplified General Rule calculation may be required. Box 9b indicates employee contribution which will be used in the Simplified General Rule if taxable amount is not included in box 2a</a:t>
            </a:r>
          </a:p>
          <a:p>
            <a:pPr eaLnBrk="1" hangingPunct="1"/>
            <a:r>
              <a:rPr lang="en-US" altLang="en-US" dirty="0" smtClean="0"/>
              <a:t>If box 2a is zero (not just blank), and box 2b is not checked (the taxable amount </a:t>
            </a:r>
            <a:r>
              <a:rPr lang="en-US" altLang="en-US" b="1" u="sng" dirty="0" smtClean="0"/>
              <a:t>was</a:t>
            </a:r>
            <a:r>
              <a:rPr lang="en-US" altLang="en-US" dirty="0" smtClean="0"/>
              <a:t> determined) the distribution is non taxable (use exclusion worksheet line 5 to exclude the amount)</a:t>
            </a:r>
          </a:p>
          <a:p>
            <a:pPr eaLnBrk="1" hangingPunct="1"/>
            <a:r>
              <a:rPr lang="en-US" altLang="en-US" dirty="0" smtClean="0"/>
              <a:t>Click 3 – Distribution code covered in one of next charts</a:t>
            </a:r>
          </a:p>
          <a:p>
            <a:pPr eaLnBrk="1" hangingPunct="1"/>
            <a:r>
              <a:rPr lang="en-US" altLang="en-US" dirty="0" smtClean="0"/>
              <a:t>Click 4 – Federal and State Income tax withheld</a:t>
            </a:r>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511144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42797" indent="-285691">
              <a:spcBef>
                <a:spcPct val="30000"/>
              </a:spcBef>
              <a:buClr>
                <a:srgbClr val="00B050"/>
              </a:buClr>
              <a:buFont typeface="Wingdings" pitchFamily="2" charset="2"/>
              <a:buChar char="n"/>
              <a:defRPr sz="1200">
                <a:solidFill>
                  <a:schemeClr val="tx1"/>
                </a:solidFill>
                <a:latin typeface="Calibri" pitchFamily="34" charset="0"/>
              </a:defRPr>
            </a:lvl2pPr>
            <a:lvl3pPr marL="1142765" indent="-228553">
              <a:spcBef>
                <a:spcPct val="30000"/>
              </a:spcBef>
              <a:buFont typeface="Wingdings" pitchFamily="2" charset="2"/>
              <a:buChar char="v"/>
              <a:defRPr sz="1200">
                <a:solidFill>
                  <a:schemeClr val="tx1"/>
                </a:solidFill>
                <a:latin typeface="Calibri" pitchFamily="34" charset="0"/>
              </a:defRPr>
            </a:lvl3pPr>
            <a:lvl4pPr marL="1599872" indent="-228553">
              <a:spcBef>
                <a:spcPct val="30000"/>
              </a:spcBef>
              <a:defRPr sz="1200">
                <a:solidFill>
                  <a:schemeClr val="tx1"/>
                </a:solidFill>
                <a:latin typeface="Calibri" pitchFamily="34" charset="0"/>
              </a:defRPr>
            </a:lvl4pPr>
            <a:lvl5pPr marL="2056975" indent="-228553">
              <a:spcBef>
                <a:spcPct val="30000"/>
              </a:spcBef>
              <a:defRPr sz="1200">
                <a:solidFill>
                  <a:schemeClr val="tx1"/>
                </a:solidFill>
                <a:latin typeface="Calibri" pitchFamily="34" charset="0"/>
              </a:defRPr>
            </a:lvl5pPr>
            <a:lvl6pPr marL="2514082" indent="-228553" eaLnBrk="0" fontAlgn="base" hangingPunct="0">
              <a:spcBef>
                <a:spcPct val="30000"/>
              </a:spcBef>
              <a:spcAft>
                <a:spcPct val="0"/>
              </a:spcAft>
              <a:defRPr sz="1200">
                <a:solidFill>
                  <a:schemeClr val="tx1"/>
                </a:solidFill>
                <a:latin typeface="Calibri" pitchFamily="34" charset="0"/>
              </a:defRPr>
            </a:lvl6pPr>
            <a:lvl7pPr marL="2971188" indent="-228553" eaLnBrk="0" fontAlgn="base" hangingPunct="0">
              <a:spcBef>
                <a:spcPct val="30000"/>
              </a:spcBef>
              <a:spcAft>
                <a:spcPct val="0"/>
              </a:spcAft>
              <a:defRPr sz="1200">
                <a:solidFill>
                  <a:schemeClr val="tx1"/>
                </a:solidFill>
                <a:latin typeface="Calibri" pitchFamily="34" charset="0"/>
              </a:defRPr>
            </a:lvl7pPr>
            <a:lvl8pPr marL="3428294" indent="-228553" eaLnBrk="0" fontAlgn="base" hangingPunct="0">
              <a:spcBef>
                <a:spcPct val="30000"/>
              </a:spcBef>
              <a:spcAft>
                <a:spcPct val="0"/>
              </a:spcAft>
              <a:defRPr sz="1200">
                <a:solidFill>
                  <a:schemeClr val="tx1"/>
                </a:solidFill>
                <a:latin typeface="Calibri" pitchFamily="34" charset="0"/>
              </a:defRPr>
            </a:lvl8pPr>
            <a:lvl9pPr marL="3885400" indent="-228553"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4F240531-E7EE-4294-AF6C-DD7250771F89}" type="slidenum">
              <a:rPr lang="en-US" altLang="en-US"/>
              <a:pPr>
                <a:spcBef>
                  <a:spcPct val="0"/>
                </a:spcBef>
                <a:buClrTx/>
                <a:buFontTx/>
                <a:buNone/>
              </a:pPr>
              <a:t>5</a:t>
            </a:fld>
            <a:endParaRPr lang="en-US" altLang="en-US"/>
          </a:p>
        </p:txBody>
      </p:sp>
      <p:sp>
        <p:nvSpPr>
          <p:cNvPr id="104451" name="Rectangle 1"/>
          <p:cNvSpPr>
            <a:spLocks noGrp="1" noRot="1" noChangeAspect="1" noChangeArrowheads="1" noTextEdit="1"/>
          </p:cNvSpPr>
          <p:nvPr>
            <p:ph type="sldImg"/>
          </p:nvPr>
        </p:nvSpPr>
        <p:spPr bwMode="auto">
          <a:xfrm>
            <a:off x="1223963" y="690563"/>
            <a:ext cx="4605337" cy="3455987"/>
          </a:xfrm>
          <a:solidFill>
            <a:srgbClr val="FFFFFF"/>
          </a:solidFill>
          <a:ln>
            <a:solidFill>
              <a:srgbClr val="000000"/>
            </a:solidFill>
            <a:miter lim="800000"/>
            <a:headEnd/>
            <a:tailEnd/>
          </a:ln>
        </p:spPr>
      </p:sp>
      <p:sp>
        <p:nvSpPr>
          <p:cNvPr id="104452" name="Rectangle 2"/>
          <p:cNvSpPr>
            <a:spLocks noGrp="1" noChangeArrowheads="1"/>
          </p:cNvSpPr>
          <p:nvPr>
            <p:ph type="body" idx="1"/>
          </p:nvPr>
        </p:nvSpPr>
        <p:spPr bwMode="auto">
          <a:xfrm>
            <a:off x="939801" y="4376738"/>
            <a:ext cx="5172075" cy="414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lvl="1"/>
            <a:r>
              <a:rPr lang="en-US" altLang="en-US" dirty="0" smtClean="0"/>
              <a:t>Trustee-to-trustee: 100% not taxable (also referred to as “transfer”)</a:t>
            </a:r>
          </a:p>
          <a:p>
            <a:pPr lvl="2"/>
            <a:r>
              <a:rPr lang="en-US" altLang="en-US" dirty="0" smtClean="0"/>
              <a:t>Trustee will normally not issue a 1099-R</a:t>
            </a:r>
          </a:p>
          <a:p>
            <a:pPr lvl="2"/>
            <a:r>
              <a:rPr lang="en-US" altLang="en-US" dirty="0" smtClean="0"/>
              <a:t>If 1099-R is issued, should be code G (not taxable)</a:t>
            </a:r>
          </a:p>
          <a:p>
            <a:pPr lvl="2"/>
            <a:r>
              <a:rPr lang="en-US" altLang="en-US" dirty="0" smtClean="0"/>
              <a:t>Can be done as often as taxpayer wishes</a:t>
            </a:r>
          </a:p>
          <a:p>
            <a:pPr lvl="1"/>
            <a:r>
              <a:rPr lang="en-US" altLang="en-US" dirty="0" smtClean="0"/>
              <a:t>Taxpayer takes funds</a:t>
            </a:r>
          </a:p>
          <a:p>
            <a:pPr lvl="2"/>
            <a:r>
              <a:rPr lang="en-US" altLang="en-US" dirty="0" smtClean="0"/>
              <a:t>Not taxable if rolled to another traditional IRA within 60 calendar days</a:t>
            </a:r>
          </a:p>
          <a:p>
            <a:pPr lvl="2"/>
            <a:r>
              <a:rPr lang="en-US" altLang="en-US" dirty="0" smtClean="0"/>
              <a:t>Part not rolled is taxable</a:t>
            </a:r>
          </a:p>
          <a:p>
            <a:pPr lvl="3"/>
            <a:r>
              <a:rPr lang="en-US" altLang="en-US" dirty="0" smtClean="0"/>
              <a:t>Possible additional tax if &lt; 59½</a:t>
            </a:r>
          </a:p>
          <a:p>
            <a:pPr lvl="2"/>
            <a:r>
              <a:rPr lang="en-US" altLang="en-US" dirty="0" smtClean="0"/>
              <a:t>Allowed one rollover in any 12-month period from the from any IRA to any IRA</a:t>
            </a:r>
          </a:p>
          <a:p>
            <a:pPr lvl="3"/>
            <a:r>
              <a:rPr lang="en-US" altLang="en-US" dirty="0" smtClean="0"/>
              <a:t>From a company plan to an IRA or vice-versa, no limit</a:t>
            </a:r>
          </a:p>
          <a:p>
            <a:endParaRPr lang="en-US" altLang="en-US" dirty="0" smtClean="0"/>
          </a:p>
          <a:p>
            <a:endParaRPr lang="en-US" altLang="en-US" dirty="0" smtClean="0"/>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1995736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Click 1 – Total Gross Paid</a:t>
            </a:r>
          </a:p>
          <a:p>
            <a:pPr eaLnBrk="1" hangingPunct="1"/>
            <a:r>
              <a:rPr lang="en-US" altLang="en-US" dirty="0" smtClean="0"/>
              <a:t>Click 2 – Federal Income Tax withheld</a:t>
            </a:r>
          </a:p>
          <a:p>
            <a:pPr eaLnBrk="1" hangingPunct="1"/>
            <a:r>
              <a:rPr lang="en-US" altLang="en-US" dirty="0" smtClean="0"/>
              <a:t>Click 3 – Employee Contribution.  Use Bogart</a:t>
            </a:r>
            <a:r>
              <a:rPr lang="en-US" altLang="en-US" baseline="0" dirty="0" smtClean="0"/>
              <a:t> calculator to determine taxable portion of Tier 2 benefits.</a:t>
            </a:r>
            <a:endParaRPr lang="en-US" altLang="en-US" dirty="0" smtClean="0"/>
          </a:p>
          <a:p>
            <a:pPr eaLnBrk="1" hangingPunct="1"/>
            <a:r>
              <a:rPr lang="en-US" altLang="en-US" dirty="0" smtClean="0"/>
              <a:t>Click 4 – Medicare Premium that needs to be added to Schedule A</a:t>
            </a:r>
          </a:p>
          <a:p>
            <a:pPr eaLnBrk="1" hangingPunct="1"/>
            <a:r>
              <a:rPr lang="en-US" altLang="en-US" dirty="0" smtClean="0"/>
              <a:t>See Pub 4012 for directions for entering information. Distribution code is generally 7</a:t>
            </a:r>
          </a:p>
          <a:p>
            <a:pPr eaLnBrk="1" hangingPunct="1"/>
            <a:endParaRPr lang="en-US" altLang="en-US" dirty="0" smtClean="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42797" indent="-285691">
              <a:spcBef>
                <a:spcPct val="30000"/>
              </a:spcBef>
              <a:buClr>
                <a:srgbClr val="00B050"/>
              </a:buClr>
              <a:buFont typeface="Wingdings" pitchFamily="2" charset="2"/>
              <a:buChar char="n"/>
              <a:defRPr sz="1200">
                <a:solidFill>
                  <a:schemeClr val="tx1"/>
                </a:solidFill>
                <a:latin typeface="Calibri" pitchFamily="34" charset="0"/>
              </a:defRPr>
            </a:lvl2pPr>
            <a:lvl3pPr marL="1142765" indent="-228553">
              <a:spcBef>
                <a:spcPct val="30000"/>
              </a:spcBef>
              <a:buFont typeface="Wingdings" pitchFamily="2" charset="2"/>
              <a:buChar char="v"/>
              <a:defRPr sz="1200">
                <a:solidFill>
                  <a:schemeClr val="tx1"/>
                </a:solidFill>
                <a:latin typeface="Calibri" pitchFamily="34" charset="0"/>
              </a:defRPr>
            </a:lvl3pPr>
            <a:lvl4pPr marL="1599872" indent="-228553">
              <a:spcBef>
                <a:spcPct val="30000"/>
              </a:spcBef>
              <a:defRPr sz="1200">
                <a:solidFill>
                  <a:schemeClr val="tx1"/>
                </a:solidFill>
                <a:latin typeface="Calibri" pitchFamily="34" charset="0"/>
              </a:defRPr>
            </a:lvl4pPr>
            <a:lvl5pPr marL="2056975" indent="-228553">
              <a:spcBef>
                <a:spcPct val="30000"/>
              </a:spcBef>
              <a:defRPr sz="1200">
                <a:solidFill>
                  <a:schemeClr val="tx1"/>
                </a:solidFill>
                <a:latin typeface="Calibri" pitchFamily="34" charset="0"/>
              </a:defRPr>
            </a:lvl5pPr>
            <a:lvl6pPr marL="2514082" indent="-228553" eaLnBrk="0" fontAlgn="base" hangingPunct="0">
              <a:spcBef>
                <a:spcPct val="30000"/>
              </a:spcBef>
              <a:spcAft>
                <a:spcPct val="0"/>
              </a:spcAft>
              <a:defRPr sz="1200">
                <a:solidFill>
                  <a:schemeClr val="tx1"/>
                </a:solidFill>
                <a:latin typeface="Calibri" pitchFamily="34" charset="0"/>
              </a:defRPr>
            </a:lvl6pPr>
            <a:lvl7pPr marL="2971188" indent="-228553" eaLnBrk="0" fontAlgn="base" hangingPunct="0">
              <a:spcBef>
                <a:spcPct val="30000"/>
              </a:spcBef>
              <a:spcAft>
                <a:spcPct val="0"/>
              </a:spcAft>
              <a:defRPr sz="1200">
                <a:solidFill>
                  <a:schemeClr val="tx1"/>
                </a:solidFill>
                <a:latin typeface="Calibri" pitchFamily="34" charset="0"/>
              </a:defRPr>
            </a:lvl7pPr>
            <a:lvl8pPr marL="3428294" indent="-228553" eaLnBrk="0" fontAlgn="base" hangingPunct="0">
              <a:spcBef>
                <a:spcPct val="30000"/>
              </a:spcBef>
              <a:spcAft>
                <a:spcPct val="0"/>
              </a:spcAft>
              <a:defRPr sz="1200">
                <a:solidFill>
                  <a:schemeClr val="tx1"/>
                </a:solidFill>
                <a:latin typeface="Calibri" pitchFamily="34" charset="0"/>
              </a:defRPr>
            </a:lvl8pPr>
            <a:lvl9pPr marL="3885400" indent="-228553"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2045C459-CBAC-47AB-8981-47DBADB561D1}" type="slidenum">
              <a:rPr lang="en-US" altLang="en-US"/>
              <a:pPr>
                <a:spcBef>
                  <a:spcPct val="0"/>
                </a:spcBef>
                <a:buClrTx/>
                <a:buFontTx/>
                <a:buNone/>
              </a:pPr>
              <a:t>51</a:t>
            </a:fld>
            <a:endParaRPr lang="en-US" altLang="en-US"/>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8816388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US" altLang="en-US" dirty="0" smtClean="0"/>
              <a:t>RRB Social Security Equivalent (RRB-1099) </a:t>
            </a:r>
            <a:r>
              <a:rPr lang="en-US" altLang="en-US" baseline="0" dirty="0" smtClean="0"/>
              <a:t> Tier 1 is covered in lesson # 22  Income Social Security.  </a:t>
            </a:r>
          </a:p>
          <a:p>
            <a:pPr marL="171450" indent="-171450">
              <a:buFont typeface="Arial" panose="020B0604020202020204" pitchFamily="34" charset="0"/>
              <a:buChar char="•"/>
            </a:pPr>
            <a:r>
              <a:rPr lang="en-US" altLang="en-US" baseline="0" dirty="0" smtClean="0"/>
              <a:t>Use Bogart calculator to determine taxable portion of Tier 2 benefits when RRB-1099-R contains employee contributions in box 3.</a:t>
            </a:r>
          </a:p>
          <a:p>
            <a:pPr marL="171450" indent="-171450">
              <a:buFont typeface="Arial" panose="020B0604020202020204" pitchFamily="34" charset="0"/>
              <a:buChar char="•"/>
            </a:pPr>
            <a:r>
              <a:rPr lang="en-US" altLang="en-US" baseline="0" dirty="0" smtClean="0"/>
              <a:t>For state returns will need to subtract the taxable portion of Tier 2 as the information does not flow to the state return and all states do not tax Railroad Retirement benefits.</a:t>
            </a:r>
            <a:endParaRPr lang="en-US" altLang="en-US" dirty="0" smtClean="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797" indent="-285691">
              <a:defRPr>
                <a:solidFill>
                  <a:schemeClr val="tx1"/>
                </a:solidFill>
                <a:latin typeface="Calibri" pitchFamily="34" charset="0"/>
                <a:cs typeface="Arial" charset="0"/>
              </a:defRPr>
            </a:lvl2pPr>
            <a:lvl3pPr marL="1142765" indent="-228553">
              <a:defRPr>
                <a:solidFill>
                  <a:schemeClr val="tx1"/>
                </a:solidFill>
                <a:latin typeface="Calibri" pitchFamily="34" charset="0"/>
                <a:cs typeface="Arial" charset="0"/>
              </a:defRPr>
            </a:lvl3pPr>
            <a:lvl4pPr marL="1599872" indent="-228553">
              <a:defRPr>
                <a:solidFill>
                  <a:schemeClr val="tx1"/>
                </a:solidFill>
                <a:latin typeface="Calibri" pitchFamily="34" charset="0"/>
                <a:cs typeface="Arial" charset="0"/>
              </a:defRPr>
            </a:lvl4pPr>
            <a:lvl5pPr marL="2056975" indent="-228553">
              <a:defRPr>
                <a:solidFill>
                  <a:schemeClr val="tx1"/>
                </a:solidFill>
                <a:latin typeface="Calibri" pitchFamily="34" charset="0"/>
                <a:cs typeface="Arial" charset="0"/>
              </a:defRPr>
            </a:lvl5pPr>
            <a:lvl6pPr marL="2514082" indent="-228553" eaLnBrk="0" fontAlgn="base" hangingPunct="0">
              <a:spcBef>
                <a:spcPct val="0"/>
              </a:spcBef>
              <a:spcAft>
                <a:spcPct val="0"/>
              </a:spcAft>
              <a:defRPr>
                <a:solidFill>
                  <a:schemeClr val="tx1"/>
                </a:solidFill>
                <a:latin typeface="Calibri" pitchFamily="34" charset="0"/>
                <a:cs typeface="Arial" charset="0"/>
              </a:defRPr>
            </a:lvl6pPr>
            <a:lvl7pPr marL="2971188" indent="-228553" eaLnBrk="0" fontAlgn="base" hangingPunct="0">
              <a:spcBef>
                <a:spcPct val="0"/>
              </a:spcBef>
              <a:spcAft>
                <a:spcPct val="0"/>
              </a:spcAft>
              <a:defRPr>
                <a:solidFill>
                  <a:schemeClr val="tx1"/>
                </a:solidFill>
                <a:latin typeface="Calibri" pitchFamily="34" charset="0"/>
                <a:cs typeface="Arial" charset="0"/>
              </a:defRPr>
            </a:lvl7pPr>
            <a:lvl8pPr marL="3428294" indent="-228553" eaLnBrk="0" fontAlgn="base" hangingPunct="0">
              <a:spcBef>
                <a:spcPct val="0"/>
              </a:spcBef>
              <a:spcAft>
                <a:spcPct val="0"/>
              </a:spcAft>
              <a:defRPr>
                <a:solidFill>
                  <a:schemeClr val="tx1"/>
                </a:solidFill>
                <a:latin typeface="Calibri" pitchFamily="34" charset="0"/>
                <a:cs typeface="Arial" charset="0"/>
              </a:defRPr>
            </a:lvl8pPr>
            <a:lvl9pPr marL="3885400" indent="-228553" eaLnBrk="0" fontAlgn="base" hangingPunct="0">
              <a:spcBef>
                <a:spcPct val="0"/>
              </a:spcBef>
              <a:spcAft>
                <a:spcPct val="0"/>
              </a:spcAft>
              <a:defRPr>
                <a:solidFill>
                  <a:schemeClr val="tx1"/>
                </a:solidFill>
                <a:latin typeface="Calibri" pitchFamily="34" charset="0"/>
                <a:cs typeface="Arial" charset="0"/>
              </a:defRPr>
            </a:lvl9pPr>
          </a:lstStyle>
          <a:p>
            <a:fld id="{CAA49B93-523F-412D-8FFF-122A363BBAA2}" type="slidenum">
              <a:rPr lang="en-US" altLang="en-US"/>
              <a:pPr/>
              <a:t>52</a:t>
            </a:fld>
            <a:endParaRPr lang="en-US" altLang="en-US"/>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7901511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Ask the taxpayer when minimum retirement age is for the plan.</a:t>
            </a:r>
          </a:p>
          <a:p>
            <a:r>
              <a:rPr lang="en-US" altLang="en-US" dirty="0" smtClean="0"/>
              <a:t>State with Homestead may continue to tax the pension as disability.  Check with your state!  </a:t>
            </a:r>
          </a:p>
          <a:p>
            <a:r>
              <a:rPr lang="en-US" altLang="en-US" dirty="0" smtClean="0">
                <a:solidFill>
                  <a:srgbClr val="FF0000"/>
                </a:solidFill>
              </a:rPr>
              <a:t>*</a:t>
            </a:r>
            <a:r>
              <a:rPr lang="en-US" altLang="en-US" dirty="0" smtClean="0"/>
              <a:t>Even when the taxpayer reaches 65, some states continue to report the pension as a disability.</a:t>
            </a:r>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42797" indent="-285691">
              <a:spcBef>
                <a:spcPct val="30000"/>
              </a:spcBef>
              <a:buClr>
                <a:srgbClr val="00B050"/>
              </a:buClr>
              <a:buFont typeface="Wingdings" pitchFamily="2" charset="2"/>
              <a:buChar char="n"/>
              <a:defRPr sz="1200">
                <a:solidFill>
                  <a:schemeClr val="tx1"/>
                </a:solidFill>
                <a:latin typeface="Calibri" pitchFamily="34" charset="0"/>
              </a:defRPr>
            </a:lvl2pPr>
            <a:lvl3pPr marL="1142765" indent="-228553">
              <a:spcBef>
                <a:spcPct val="30000"/>
              </a:spcBef>
              <a:buFont typeface="Wingdings" pitchFamily="2" charset="2"/>
              <a:buChar char="v"/>
              <a:defRPr sz="1200">
                <a:solidFill>
                  <a:schemeClr val="tx1"/>
                </a:solidFill>
                <a:latin typeface="Calibri" pitchFamily="34" charset="0"/>
              </a:defRPr>
            </a:lvl3pPr>
            <a:lvl4pPr marL="1599872" indent="-228553">
              <a:spcBef>
                <a:spcPct val="30000"/>
              </a:spcBef>
              <a:defRPr sz="1200">
                <a:solidFill>
                  <a:schemeClr val="tx1"/>
                </a:solidFill>
                <a:latin typeface="Calibri" pitchFamily="34" charset="0"/>
              </a:defRPr>
            </a:lvl4pPr>
            <a:lvl5pPr marL="2056975" indent="-228553">
              <a:spcBef>
                <a:spcPct val="30000"/>
              </a:spcBef>
              <a:defRPr sz="1200">
                <a:solidFill>
                  <a:schemeClr val="tx1"/>
                </a:solidFill>
                <a:latin typeface="Calibri" pitchFamily="34" charset="0"/>
              </a:defRPr>
            </a:lvl5pPr>
            <a:lvl6pPr marL="2514082" indent="-228553" eaLnBrk="0" fontAlgn="base" hangingPunct="0">
              <a:spcBef>
                <a:spcPct val="30000"/>
              </a:spcBef>
              <a:spcAft>
                <a:spcPct val="0"/>
              </a:spcAft>
              <a:defRPr sz="1200">
                <a:solidFill>
                  <a:schemeClr val="tx1"/>
                </a:solidFill>
                <a:latin typeface="Calibri" pitchFamily="34" charset="0"/>
              </a:defRPr>
            </a:lvl6pPr>
            <a:lvl7pPr marL="2971188" indent="-228553" eaLnBrk="0" fontAlgn="base" hangingPunct="0">
              <a:spcBef>
                <a:spcPct val="30000"/>
              </a:spcBef>
              <a:spcAft>
                <a:spcPct val="0"/>
              </a:spcAft>
              <a:defRPr sz="1200">
                <a:solidFill>
                  <a:schemeClr val="tx1"/>
                </a:solidFill>
                <a:latin typeface="Calibri" pitchFamily="34" charset="0"/>
              </a:defRPr>
            </a:lvl7pPr>
            <a:lvl8pPr marL="3428294" indent="-228553" eaLnBrk="0" fontAlgn="base" hangingPunct="0">
              <a:spcBef>
                <a:spcPct val="30000"/>
              </a:spcBef>
              <a:spcAft>
                <a:spcPct val="0"/>
              </a:spcAft>
              <a:defRPr sz="1200">
                <a:solidFill>
                  <a:schemeClr val="tx1"/>
                </a:solidFill>
                <a:latin typeface="Calibri" pitchFamily="34" charset="0"/>
              </a:defRPr>
            </a:lvl8pPr>
            <a:lvl9pPr marL="3885400" indent="-228553"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4931048D-5A73-4B8F-89C6-BC041E295A9C}" type="slidenum">
              <a:rPr lang="en-US" altLang="en-US"/>
              <a:pPr>
                <a:spcBef>
                  <a:spcPct val="0"/>
                </a:spcBef>
                <a:buClrTx/>
                <a:buFontTx/>
                <a:buNone/>
              </a:pPr>
              <a:t>53</a:t>
            </a:fld>
            <a:endParaRPr lang="en-US" altLang="en-US"/>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7377615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Clr>
                <a:srgbClr val="C0504D"/>
              </a:buClr>
            </a:pPr>
            <a:r>
              <a:rPr lang="en-US" altLang="en-US" b="1" smtClean="0">
                <a:solidFill>
                  <a:srgbClr val="000000"/>
                </a:solidFill>
              </a:rPr>
              <a:t>Box 5 can also have the nontaxable portion of the distribution</a:t>
            </a:r>
          </a:p>
          <a:p>
            <a:pPr lvl="1"/>
            <a:r>
              <a:rPr lang="en-US" altLang="en-US" b="1" smtClean="0">
                <a:solidFill>
                  <a:srgbClr val="000000"/>
                </a:solidFill>
              </a:rPr>
              <a:t>Such as when the taxable amount is determined by the payer</a:t>
            </a:r>
          </a:p>
          <a:p>
            <a:endParaRPr lang="en-US" altLang="en-US"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797" indent="-285691">
              <a:defRPr>
                <a:solidFill>
                  <a:schemeClr val="tx1"/>
                </a:solidFill>
                <a:latin typeface="Calibri" pitchFamily="34" charset="0"/>
                <a:cs typeface="Arial" charset="0"/>
              </a:defRPr>
            </a:lvl2pPr>
            <a:lvl3pPr marL="1142765" indent="-228553">
              <a:defRPr>
                <a:solidFill>
                  <a:schemeClr val="tx1"/>
                </a:solidFill>
                <a:latin typeface="Calibri" pitchFamily="34" charset="0"/>
                <a:cs typeface="Arial" charset="0"/>
              </a:defRPr>
            </a:lvl3pPr>
            <a:lvl4pPr marL="1599872" indent="-228553">
              <a:defRPr>
                <a:solidFill>
                  <a:schemeClr val="tx1"/>
                </a:solidFill>
                <a:latin typeface="Calibri" pitchFamily="34" charset="0"/>
                <a:cs typeface="Arial" charset="0"/>
              </a:defRPr>
            </a:lvl4pPr>
            <a:lvl5pPr marL="2056975" indent="-228553">
              <a:defRPr>
                <a:solidFill>
                  <a:schemeClr val="tx1"/>
                </a:solidFill>
                <a:latin typeface="Calibri" pitchFamily="34" charset="0"/>
                <a:cs typeface="Arial" charset="0"/>
              </a:defRPr>
            </a:lvl5pPr>
            <a:lvl6pPr marL="2514082" indent="-228553" eaLnBrk="0" fontAlgn="base" hangingPunct="0">
              <a:spcBef>
                <a:spcPct val="0"/>
              </a:spcBef>
              <a:spcAft>
                <a:spcPct val="0"/>
              </a:spcAft>
              <a:defRPr>
                <a:solidFill>
                  <a:schemeClr val="tx1"/>
                </a:solidFill>
                <a:latin typeface="Calibri" pitchFamily="34" charset="0"/>
                <a:cs typeface="Arial" charset="0"/>
              </a:defRPr>
            </a:lvl6pPr>
            <a:lvl7pPr marL="2971188" indent="-228553" eaLnBrk="0" fontAlgn="base" hangingPunct="0">
              <a:spcBef>
                <a:spcPct val="0"/>
              </a:spcBef>
              <a:spcAft>
                <a:spcPct val="0"/>
              </a:spcAft>
              <a:defRPr>
                <a:solidFill>
                  <a:schemeClr val="tx1"/>
                </a:solidFill>
                <a:latin typeface="Calibri" pitchFamily="34" charset="0"/>
                <a:cs typeface="Arial" charset="0"/>
              </a:defRPr>
            </a:lvl7pPr>
            <a:lvl8pPr marL="3428294" indent="-228553" eaLnBrk="0" fontAlgn="base" hangingPunct="0">
              <a:spcBef>
                <a:spcPct val="0"/>
              </a:spcBef>
              <a:spcAft>
                <a:spcPct val="0"/>
              </a:spcAft>
              <a:defRPr>
                <a:solidFill>
                  <a:schemeClr val="tx1"/>
                </a:solidFill>
                <a:latin typeface="Calibri" pitchFamily="34" charset="0"/>
                <a:cs typeface="Arial" charset="0"/>
              </a:defRPr>
            </a:lvl8pPr>
            <a:lvl9pPr marL="3885400" indent="-228553" eaLnBrk="0" fontAlgn="base" hangingPunct="0">
              <a:spcBef>
                <a:spcPct val="0"/>
              </a:spcBef>
              <a:spcAft>
                <a:spcPct val="0"/>
              </a:spcAft>
              <a:defRPr>
                <a:solidFill>
                  <a:schemeClr val="tx1"/>
                </a:solidFill>
                <a:latin typeface="Calibri" pitchFamily="34" charset="0"/>
                <a:cs typeface="Arial" charset="0"/>
              </a:defRPr>
            </a:lvl9pPr>
          </a:lstStyle>
          <a:p>
            <a:fld id="{A272AE3A-C4F0-40C9-8076-534D5CC5635B}" type="slidenum">
              <a:rPr lang="en-US" altLang="en-US"/>
              <a:pPr/>
              <a:t>55</a:t>
            </a:fld>
            <a:endParaRPr lang="en-US" altLang="en-US"/>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8923339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Note if qualified payment is greater than $3000 the balance can be entered on </a:t>
            </a:r>
            <a:r>
              <a:rPr lang="en-US" altLang="en-US" dirty="0" err="1" smtClean="0"/>
              <a:t>Sch</a:t>
            </a:r>
            <a:r>
              <a:rPr lang="en-US" altLang="en-US" dirty="0" smtClean="0"/>
              <a:t> A detail.</a:t>
            </a:r>
          </a:p>
          <a:p>
            <a:r>
              <a:rPr lang="en-US" altLang="en-US" dirty="0" smtClean="0"/>
              <a:t>Survivor benefits attributable to a Public Safety Officer who was killed in the line of duty before 1/1/97 are excludible for Federal</a:t>
            </a:r>
          </a:p>
          <a:p>
            <a:r>
              <a:rPr lang="en-US" altLang="en-US" dirty="0" smtClean="0"/>
              <a:t>To reach the input screen for Public Safety Officer, first select  Nontaxable Distribution from the IRA/Pension Distribution Screen, which will take you to the 1099-R Nontaxable Income screen where you will check the box to indicate for PSO.</a:t>
            </a:r>
          </a:p>
          <a:p>
            <a:endParaRPr lang="en-US" altLang="en-US" dirty="0" smtClean="0"/>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797" indent="-285691">
              <a:defRPr>
                <a:solidFill>
                  <a:schemeClr val="tx1"/>
                </a:solidFill>
                <a:latin typeface="Calibri" pitchFamily="34" charset="0"/>
                <a:cs typeface="Arial" charset="0"/>
              </a:defRPr>
            </a:lvl2pPr>
            <a:lvl3pPr marL="1142765" indent="-228553">
              <a:defRPr>
                <a:solidFill>
                  <a:schemeClr val="tx1"/>
                </a:solidFill>
                <a:latin typeface="Calibri" pitchFamily="34" charset="0"/>
                <a:cs typeface="Arial" charset="0"/>
              </a:defRPr>
            </a:lvl3pPr>
            <a:lvl4pPr marL="1599872" indent="-228553">
              <a:defRPr>
                <a:solidFill>
                  <a:schemeClr val="tx1"/>
                </a:solidFill>
                <a:latin typeface="Calibri" pitchFamily="34" charset="0"/>
                <a:cs typeface="Arial" charset="0"/>
              </a:defRPr>
            </a:lvl4pPr>
            <a:lvl5pPr marL="2056975" indent="-228553">
              <a:defRPr>
                <a:solidFill>
                  <a:schemeClr val="tx1"/>
                </a:solidFill>
                <a:latin typeface="Calibri" pitchFamily="34" charset="0"/>
                <a:cs typeface="Arial" charset="0"/>
              </a:defRPr>
            </a:lvl5pPr>
            <a:lvl6pPr marL="2514082" indent="-228553" eaLnBrk="0" fontAlgn="base" hangingPunct="0">
              <a:spcBef>
                <a:spcPct val="0"/>
              </a:spcBef>
              <a:spcAft>
                <a:spcPct val="0"/>
              </a:spcAft>
              <a:defRPr>
                <a:solidFill>
                  <a:schemeClr val="tx1"/>
                </a:solidFill>
                <a:latin typeface="Calibri" pitchFamily="34" charset="0"/>
                <a:cs typeface="Arial" charset="0"/>
              </a:defRPr>
            </a:lvl6pPr>
            <a:lvl7pPr marL="2971188" indent="-228553" eaLnBrk="0" fontAlgn="base" hangingPunct="0">
              <a:spcBef>
                <a:spcPct val="0"/>
              </a:spcBef>
              <a:spcAft>
                <a:spcPct val="0"/>
              </a:spcAft>
              <a:defRPr>
                <a:solidFill>
                  <a:schemeClr val="tx1"/>
                </a:solidFill>
                <a:latin typeface="Calibri" pitchFamily="34" charset="0"/>
                <a:cs typeface="Arial" charset="0"/>
              </a:defRPr>
            </a:lvl7pPr>
            <a:lvl8pPr marL="3428294" indent="-228553" eaLnBrk="0" fontAlgn="base" hangingPunct="0">
              <a:spcBef>
                <a:spcPct val="0"/>
              </a:spcBef>
              <a:spcAft>
                <a:spcPct val="0"/>
              </a:spcAft>
              <a:defRPr>
                <a:solidFill>
                  <a:schemeClr val="tx1"/>
                </a:solidFill>
                <a:latin typeface="Calibri" pitchFamily="34" charset="0"/>
                <a:cs typeface="Arial" charset="0"/>
              </a:defRPr>
            </a:lvl8pPr>
            <a:lvl9pPr marL="3885400" indent="-228553" eaLnBrk="0" fontAlgn="base" hangingPunct="0">
              <a:spcBef>
                <a:spcPct val="0"/>
              </a:spcBef>
              <a:spcAft>
                <a:spcPct val="0"/>
              </a:spcAft>
              <a:defRPr>
                <a:solidFill>
                  <a:schemeClr val="tx1"/>
                </a:solidFill>
                <a:latin typeface="Calibri" pitchFamily="34" charset="0"/>
                <a:cs typeface="Arial" charset="0"/>
              </a:defRPr>
            </a:lvl9pPr>
          </a:lstStyle>
          <a:p>
            <a:fld id="{61E21BE3-F554-4758-874C-489100B4C447}" type="slidenum">
              <a:rPr lang="en-US" altLang="en-US"/>
              <a:pPr/>
              <a:t>56</a:t>
            </a:fld>
            <a:endParaRPr lang="en-US" altLang="en-US"/>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5618232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Box 1 – Gross distribution</a:t>
            </a:r>
          </a:p>
          <a:p>
            <a:pPr eaLnBrk="1" hangingPunct="1"/>
            <a:r>
              <a:rPr lang="en-US" altLang="en-US" dirty="0" smtClean="0"/>
              <a:t>Box 2 – Taxable amount</a:t>
            </a:r>
          </a:p>
          <a:p>
            <a:pPr eaLnBrk="1" hangingPunct="1"/>
            <a:r>
              <a:rPr lang="en-US" altLang="en-US" dirty="0" smtClean="0"/>
              <a:t>Box 7 – Distribution code</a:t>
            </a:r>
          </a:p>
          <a:p>
            <a:pPr eaLnBrk="1" hangingPunct="1"/>
            <a:r>
              <a:rPr lang="en-US" altLang="en-US" dirty="0" smtClean="0"/>
              <a:t>Boxes 4 and 10– Federal and State Income Tax withheld</a:t>
            </a:r>
          </a:p>
          <a:p>
            <a:pPr eaLnBrk="1" hangingPunct="1"/>
            <a:r>
              <a:rPr lang="en-US" altLang="en-US" dirty="0" smtClean="0"/>
              <a:t>Box 9b – Total employee contribution to be used in Simplified General Rule</a:t>
            </a:r>
          </a:p>
          <a:p>
            <a:pPr eaLnBrk="1" hangingPunct="1"/>
            <a:r>
              <a:rPr lang="en-US" altLang="en-US" dirty="0" smtClean="0"/>
              <a:t>Box 5 – Amount entered here is generally health insurance premium </a:t>
            </a:r>
            <a:r>
              <a:rPr lang="en-US" altLang="en-US" b="1" dirty="0" smtClean="0"/>
              <a:t>but may represent or include the difference between total distribution and the taxable distribution (basis recovery).ASK THE TAXPAYER!</a:t>
            </a:r>
          </a:p>
          <a:p>
            <a:pPr eaLnBrk="1" hangingPunct="1"/>
            <a:r>
              <a:rPr lang="en-US" altLang="en-US" dirty="0" smtClean="0"/>
              <a:t>If distribution in box 9b is pre 7/2/1986 the three year rule applies and amount cannot be used.</a:t>
            </a:r>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42797" indent="-285691">
              <a:spcBef>
                <a:spcPct val="30000"/>
              </a:spcBef>
              <a:buClr>
                <a:srgbClr val="00B050"/>
              </a:buClr>
              <a:buFont typeface="Wingdings" pitchFamily="2" charset="2"/>
              <a:buChar char="n"/>
              <a:defRPr sz="1200">
                <a:solidFill>
                  <a:schemeClr val="tx1"/>
                </a:solidFill>
                <a:latin typeface="Calibri" pitchFamily="34" charset="0"/>
              </a:defRPr>
            </a:lvl2pPr>
            <a:lvl3pPr marL="1142765" indent="-228553">
              <a:spcBef>
                <a:spcPct val="30000"/>
              </a:spcBef>
              <a:buFont typeface="Wingdings" pitchFamily="2" charset="2"/>
              <a:buChar char="v"/>
              <a:defRPr sz="1200">
                <a:solidFill>
                  <a:schemeClr val="tx1"/>
                </a:solidFill>
                <a:latin typeface="Calibri" pitchFamily="34" charset="0"/>
              </a:defRPr>
            </a:lvl3pPr>
            <a:lvl4pPr marL="1599872" indent="-228553">
              <a:spcBef>
                <a:spcPct val="30000"/>
              </a:spcBef>
              <a:defRPr sz="1200">
                <a:solidFill>
                  <a:schemeClr val="tx1"/>
                </a:solidFill>
                <a:latin typeface="Calibri" pitchFamily="34" charset="0"/>
              </a:defRPr>
            </a:lvl4pPr>
            <a:lvl5pPr marL="2056975" indent="-228553">
              <a:spcBef>
                <a:spcPct val="30000"/>
              </a:spcBef>
              <a:defRPr sz="1200">
                <a:solidFill>
                  <a:schemeClr val="tx1"/>
                </a:solidFill>
                <a:latin typeface="Calibri" pitchFamily="34" charset="0"/>
              </a:defRPr>
            </a:lvl5pPr>
            <a:lvl6pPr marL="2514082" indent="-228553" eaLnBrk="0" fontAlgn="base" hangingPunct="0">
              <a:spcBef>
                <a:spcPct val="30000"/>
              </a:spcBef>
              <a:spcAft>
                <a:spcPct val="0"/>
              </a:spcAft>
              <a:defRPr sz="1200">
                <a:solidFill>
                  <a:schemeClr val="tx1"/>
                </a:solidFill>
                <a:latin typeface="Calibri" pitchFamily="34" charset="0"/>
              </a:defRPr>
            </a:lvl6pPr>
            <a:lvl7pPr marL="2971188" indent="-228553" eaLnBrk="0" fontAlgn="base" hangingPunct="0">
              <a:spcBef>
                <a:spcPct val="30000"/>
              </a:spcBef>
              <a:spcAft>
                <a:spcPct val="0"/>
              </a:spcAft>
              <a:defRPr sz="1200">
                <a:solidFill>
                  <a:schemeClr val="tx1"/>
                </a:solidFill>
                <a:latin typeface="Calibri" pitchFamily="34" charset="0"/>
              </a:defRPr>
            </a:lvl7pPr>
            <a:lvl8pPr marL="3428294" indent="-228553" eaLnBrk="0" fontAlgn="base" hangingPunct="0">
              <a:spcBef>
                <a:spcPct val="30000"/>
              </a:spcBef>
              <a:spcAft>
                <a:spcPct val="0"/>
              </a:spcAft>
              <a:defRPr sz="1200">
                <a:solidFill>
                  <a:schemeClr val="tx1"/>
                </a:solidFill>
                <a:latin typeface="Calibri" pitchFamily="34" charset="0"/>
              </a:defRPr>
            </a:lvl8pPr>
            <a:lvl9pPr marL="3885400" indent="-228553"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0AB903D1-7A41-422C-BFC3-7A95BE16AD79}" type="slidenum">
              <a:rPr lang="en-US" altLang="en-US"/>
              <a:pPr>
                <a:spcBef>
                  <a:spcPct val="0"/>
                </a:spcBef>
                <a:buClrTx/>
                <a:buFontTx/>
                <a:buNone/>
              </a:pPr>
              <a:t>58</a:t>
            </a:fld>
            <a:endParaRPr lang="en-US" altLang="en-US"/>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8385738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If taxpayer says that they have been using the General Rule, send them to a paid preparer.</a:t>
            </a:r>
          </a:p>
          <a:p>
            <a:pPr eaLnBrk="1" hangingPunct="1">
              <a:spcBef>
                <a:spcPct val="0"/>
              </a:spcBef>
            </a:pPr>
            <a:r>
              <a:rPr lang="en-US" altLang="en-US" smtClean="0"/>
              <a:t>Simplified General Rule is IN SCOPE while General Rule is OUT OF SCOPE</a:t>
            </a:r>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42797" indent="-285691">
              <a:spcBef>
                <a:spcPct val="30000"/>
              </a:spcBef>
              <a:buClr>
                <a:srgbClr val="00B050"/>
              </a:buClr>
              <a:buFont typeface="Wingdings" pitchFamily="2" charset="2"/>
              <a:buChar char="n"/>
              <a:defRPr sz="1200">
                <a:solidFill>
                  <a:schemeClr val="tx1"/>
                </a:solidFill>
                <a:latin typeface="Calibri" pitchFamily="34" charset="0"/>
              </a:defRPr>
            </a:lvl2pPr>
            <a:lvl3pPr marL="1142765" indent="-228553">
              <a:spcBef>
                <a:spcPct val="30000"/>
              </a:spcBef>
              <a:buFont typeface="Wingdings" pitchFamily="2" charset="2"/>
              <a:buChar char="v"/>
              <a:defRPr sz="1200">
                <a:solidFill>
                  <a:schemeClr val="tx1"/>
                </a:solidFill>
                <a:latin typeface="Calibri" pitchFamily="34" charset="0"/>
              </a:defRPr>
            </a:lvl3pPr>
            <a:lvl4pPr marL="1599872" indent="-228553">
              <a:spcBef>
                <a:spcPct val="30000"/>
              </a:spcBef>
              <a:defRPr sz="1200">
                <a:solidFill>
                  <a:schemeClr val="tx1"/>
                </a:solidFill>
                <a:latin typeface="Calibri" pitchFamily="34" charset="0"/>
              </a:defRPr>
            </a:lvl4pPr>
            <a:lvl5pPr marL="2056975" indent="-228553">
              <a:spcBef>
                <a:spcPct val="30000"/>
              </a:spcBef>
              <a:defRPr sz="1200">
                <a:solidFill>
                  <a:schemeClr val="tx1"/>
                </a:solidFill>
                <a:latin typeface="Calibri" pitchFamily="34" charset="0"/>
              </a:defRPr>
            </a:lvl5pPr>
            <a:lvl6pPr marL="2514082" indent="-228553" eaLnBrk="0" fontAlgn="base" hangingPunct="0">
              <a:spcBef>
                <a:spcPct val="30000"/>
              </a:spcBef>
              <a:spcAft>
                <a:spcPct val="0"/>
              </a:spcAft>
              <a:defRPr sz="1200">
                <a:solidFill>
                  <a:schemeClr val="tx1"/>
                </a:solidFill>
                <a:latin typeface="Calibri" pitchFamily="34" charset="0"/>
              </a:defRPr>
            </a:lvl6pPr>
            <a:lvl7pPr marL="2971188" indent="-228553" eaLnBrk="0" fontAlgn="base" hangingPunct="0">
              <a:spcBef>
                <a:spcPct val="30000"/>
              </a:spcBef>
              <a:spcAft>
                <a:spcPct val="0"/>
              </a:spcAft>
              <a:defRPr sz="1200">
                <a:solidFill>
                  <a:schemeClr val="tx1"/>
                </a:solidFill>
                <a:latin typeface="Calibri" pitchFamily="34" charset="0"/>
              </a:defRPr>
            </a:lvl7pPr>
            <a:lvl8pPr marL="3428294" indent="-228553" eaLnBrk="0" fontAlgn="base" hangingPunct="0">
              <a:spcBef>
                <a:spcPct val="30000"/>
              </a:spcBef>
              <a:spcAft>
                <a:spcPct val="0"/>
              </a:spcAft>
              <a:defRPr sz="1200">
                <a:solidFill>
                  <a:schemeClr val="tx1"/>
                </a:solidFill>
                <a:latin typeface="Calibri" pitchFamily="34" charset="0"/>
              </a:defRPr>
            </a:lvl8pPr>
            <a:lvl9pPr marL="3885400" indent="-228553"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06F4E866-BBBF-4661-8815-2204599F2947}" type="slidenum">
              <a:rPr lang="en-US" altLang="en-US"/>
              <a:pPr>
                <a:spcBef>
                  <a:spcPct val="0"/>
                </a:spcBef>
                <a:buClrTx/>
                <a:buFontTx/>
                <a:buNone/>
              </a:pPr>
              <a:t>59</a:t>
            </a:fld>
            <a:endParaRPr lang="en-US" altLang="en-US"/>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888682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If taxpayer says that they have been using the General Rule, send them to a paid preparer.</a:t>
            </a:r>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42797" indent="-285691">
              <a:spcBef>
                <a:spcPct val="30000"/>
              </a:spcBef>
              <a:buClr>
                <a:srgbClr val="00B050"/>
              </a:buClr>
              <a:buFont typeface="Wingdings" pitchFamily="2" charset="2"/>
              <a:buChar char="n"/>
              <a:defRPr sz="1200">
                <a:solidFill>
                  <a:schemeClr val="tx1"/>
                </a:solidFill>
                <a:latin typeface="Calibri" pitchFamily="34" charset="0"/>
              </a:defRPr>
            </a:lvl2pPr>
            <a:lvl3pPr marL="1142765" indent="-228553">
              <a:spcBef>
                <a:spcPct val="30000"/>
              </a:spcBef>
              <a:buFont typeface="Wingdings" pitchFamily="2" charset="2"/>
              <a:buChar char="v"/>
              <a:defRPr sz="1200">
                <a:solidFill>
                  <a:schemeClr val="tx1"/>
                </a:solidFill>
                <a:latin typeface="Calibri" pitchFamily="34" charset="0"/>
              </a:defRPr>
            </a:lvl3pPr>
            <a:lvl4pPr marL="1599872" indent="-228553">
              <a:spcBef>
                <a:spcPct val="30000"/>
              </a:spcBef>
              <a:defRPr sz="1200">
                <a:solidFill>
                  <a:schemeClr val="tx1"/>
                </a:solidFill>
                <a:latin typeface="Calibri" pitchFamily="34" charset="0"/>
              </a:defRPr>
            </a:lvl4pPr>
            <a:lvl5pPr marL="2056975" indent="-228553">
              <a:spcBef>
                <a:spcPct val="30000"/>
              </a:spcBef>
              <a:defRPr sz="1200">
                <a:solidFill>
                  <a:schemeClr val="tx1"/>
                </a:solidFill>
                <a:latin typeface="Calibri" pitchFamily="34" charset="0"/>
              </a:defRPr>
            </a:lvl5pPr>
            <a:lvl6pPr marL="2514082" indent="-228553" eaLnBrk="0" fontAlgn="base" hangingPunct="0">
              <a:spcBef>
                <a:spcPct val="30000"/>
              </a:spcBef>
              <a:spcAft>
                <a:spcPct val="0"/>
              </a:spcAft>
              <a:defRPr sz="1200">
                <a:solidFill>
                  <a:schemeClr val="tx1"/>
                </a:solidFill>
                <a:latin typeface="Calibri" pitchFamily="34" charset="0"/>
              </a:defRPr>
            </a:lvl6pPr>
            <a:lvl7pPr marL="2971188" indent="-228553" eaLnBrk="0" fontAlgn="base" hangingPunct="0">
              <a:spcBef>
                <a:spcPct val="30000"/>
              </a:spcBef>
              <a:spcAft>
                <a:spcPct val="0"/>
              </a:spcAft>
              <a:defRPr sz="1200">
                <a:solidFill>
                  <a:schemeClr val="tx1"/>
                </a:solidFill>
                <a:latin typeface="Calibri" pitchFamily="34" charset="0"/>
              </a:defRPr>
            </a:lvl7pPr>
            <a:lvl8pPr marL="3428294" indent="-228553" eaLnBrk="0" fontAlgn="base" hangingPunct="0">
              <a:spcBef>
                <a:spcPct val="30000"/>
              </a:spcBef>
              <a:spcAft>
                <a:spcPct val="0"/>
              </a:spcAft>
              <a:defRPr sz="1200">
                <a:solidFill>
                  <a:schemeClr val="tx1"/>
                </a:solidFill>
                <a:latin typeface="Calibri" pitchFamily="34" charset="0"/>
              </a:defRPr>
            </a:lvl8pPr>
            <a:lvl9pPr marL="3885400" indent="-228553"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01B8640F-3CD4-4541-8E0D-63642414E786}" type="slidenum">
              <a:rPr lang="en-US" altLang="en-US"/>
              <a:pPr>
                <a:spcBef>
                  <a:spcPct val="0"/>
                </a:spcBef>
                <a:buClrTx/>
                <a:buFontTx/>
                <a:buNone/>
              </a:pPr>
              <a:t>60</a:t>
            </a:fld>
            <a:endParaRPr lang="en-US" altLang="en-US"/>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6419877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endParaRPr lang="en-US" altLang="en-US" dirty="0" smtClean="0"/>
          </a:p>
          <a:p>
            <a:pPr>
              <a:defRPr/>
            </a:pPr>
            <a:r>
              <a:rPr lang="en-US" dirty="0" smtClean="0"/>
              <a:t>If the starting date of the payments was prior to July 2, 1986, the taxpayer used either the General Rule (which is out of scope) or the “Three Year Rule”. If the latter, the entire amount of the taxpayer’s contribution would have been recovered by now and the entire amount of the payment received this year should be entered in box 2 on the Form 1099-R as taxable. (The “Three Year Rule” was repealed for annuities starting after July 1, 1986.)</a:t>
            </a:r>
          </a:p>
          <a:p>
            <a:pPr>
              <a:defRPr/>
            </a:pPr>
            <a:endParaRPr lang="en-US" dirty="0" smtClean="0"/>
          </a:p>
          <a:p>
            <a:pPr>
              <a:defRPr/>
            </a:pPr>
            <a:r>
              <a:rPr lang="en-US" dirty="0" smtClean="0"/>
              <a:t>If the starting date of the payments was after July 2, 1986, but before January 1, 1987, the annual exclusion continues even after all contributions have been exhausted – for the taxpayer and (if a joint annuity) the spouse, for the rest of their lives.</a:t>
            </a:r>
          </a:p>
          <a:p>
            <a:pPr>
              <a:defRPr/>
            </a:pPr>
            <a:endParaRPr lang="en-US" dirty="0" smtClean="0"/>
          </a:p>
          <a:p>
            <a:pPr>
              <a:defRPr/>
            </a:pPr>
            <a:r>
              <a:rPr lang="en-US" dirty="0" smtClean="0"/>
              <a:t>If the starting date of the payments was after 1986 and before November 19, 1996, the taxpayer had a choice of using the General Rule or the Simplified Method (with some restrictions) and then sticking with that choice. Alternately, the Simplified Method is referred to as the Simplified General Rule.  Both are In Scope.</a:t>
            </a:r>
          </a:p>
          <a:p>
            <a:pPr>
              <a:spcBef>
                <a:spcPct val="0"/>
              </a:spcBef>
              <a:defRPr/>
            </a:pPr>
            <a:endParaRPr lang="en-US" altLang="en-US" dirty="0" smtClean="0"/>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42797" indent="-285691">
              <a:spcBef>
                <a:spcPct val="30000"/>
              </a:spcBef>
              <a:buClr>
                <a:srgbClr val="00B050"/>
              </a:buClr>
              <a:buFont typeface="Wingdings" pitchFamily="2" charset="2"/>
              <a:buChar char="n"/>
              <a:defRPr sz="1200">
                <a:solidFill>
                  <a:schemeClr val="tx1"/>
                </a:solidFill>
                <a:latin typeface="Calibri" pitchFamily="34" charset="0"/>
              </a:defRPr>
            </a:lvl2pPr>
            <a:lvl3pPr marL="1142765" indent="-228553">
              <a:spcBef>
                <a:spcPct val="30000"/>
              </a:spcBef>
              <a:buFont typeface="Wingdings" pitchFamily="2" charset="2"/>
              <a:buChar char="v"/>
              <a:defRPr sz="1200">
                <a:solidFill>
                  <a:schemeClr val="tx1"/>
                </a:solidFill>
                <a:latin typeface="Calibri" pitchFamily="34" charset="0"/>
              </a:defRPr>
            </a:lvl3pPr>
            <a:lvl4pPr marL="1599872" indent="-228553">
              <a:spcBef>
                <a:spcPct val="30000"/>
              </a:spcBef>
              <a:defRPr sz="1200">
                <a:solidFill>
                  <a:schemeClr val="tx1"/>
                </a:solidFill>
                <a:latin typeface="Calibri" pitchFamily="34" charset="0"/>
              </a:defRPr>
            </a:lvl4pPr>
            <a:lvl5pPr marL="2056975" indent="-228553">
              <a:spcBef>
                <a:spcPct val="30000"/>
              </a:spcBef>
              <a:defRPr sz="1200">
                <a:solidFill>
                  <a:schemeClr val="tx1"/>
                </a:solidFill>
                <a:latin typeface="Calibri" pitchFamily="34" charset="0"/>
              </a:defRPr>
            </a:lvl5pPr>
            <a:lvl6pPr marL="2514082" indent="-228553" eaLnBrk="0" fontAlgn="base" hangingPunct="0">
              <a:spcBef>
                <a:spcPct val="30000"/>
              </a:spcBef>
              <a:spcAft>
                <a:spcPct val="0"/>
              </a:spcAft>
              <a:defRPr sz="1200">
                <a:solidFill>
                  <a:schemeClr val="tx1"/>
                </a:solidFill>
                <a:latin typeface="Calibri" pitchFamily="34" charset="0"/>
              </a:defRPr>
            </a:lvl6pPr>
            <a:lvl7pPr marL="2971188" indent="-228553" eaLnBrk="0" fontAlgn="base" hangingPunct="0">
              <a:spcBef>
                <a:spcPct val="30000"/>
              </a:spcBef>
              <a:spcAft>
                <a:spcPct val="0"/>
              </a:spcAft>
              <a:defRPr sz="1200">
                <a:solidFill>
                  <a:schemeClr val="tx1"/>
                </a:solidFill>
                <a:latin typeface="Calibri" pitchFamily="34" charset="0"/>
              </a:defRPr>
            </a:lvl7pPr>
            <a:lvl8pPr marL="3428294" indent="-228553" eaLnBrk="0" fontAlgn="base" hangingPunct="0">
              <a:spcBef>
                <a:spcPct val="30000"/>
              </a:spcBef>
              <a:spcAft>
                <a:spcPct val="0"/>
              </a:spcAft>
              <a:defRPr sz="1200">
                <a:solidFill>
                  <a:schemeClr val="tx1"/>
                </a:solidFill>
                <a:latin typeface="Calibri" pitchFamily="34" charset="0"/>
              </a:defRPr>
            </a:lvl8pPr>
            <a:lvl9pPr marL="3885400" indent="-228553"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964CDEB7-0257-4E80-A3F9-0255DAA956FC}" type="slidenum">
              <a:rPr lang="en-US" altLang="en-US"/>
              <a:pPr>
                <a:spcBef>
                  <a:spcPct val="0"/>
                </a:spcBef>
                <a:buClrTx/>
                <a:buFontTx/>
                <a:buNone/>
              </a:pPr>
              <a:t>61</a:t>
            </a:fld>
            <a:endParaRPr lang="en-US" altLang="en-US"/>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622204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29504-3EB7-4D64-9853-A98680AD298B}" type="slidenum">
              <a:rPr lang="en-US" smtClean="0"/>
              <a:t>62</a:t>
            </a:fld>
            <a:endParaRPr lang="en-US"/>
          </a:p>
        </p:txBody>
      </p:sp>
    </p:spTree>
    <p:extLst>
      <p:ext uri="{BB962C8B-B14F-4D97-AF65-F5344CB8AC3E}">
        <p14:creationId xmlns:p14="http://schemas.microsoft.com/office/powerpoint/2010/main" val="4158794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Checks in either yes or unsure for either item 10 and 11 are the key to ask additional questions as delineated on the next slide</a:t>
            </a: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42797" indent="-285691">
              <a:spcBef>
                <a:spcPct val="30000"/>
              </a:spcBef>
              <a:buClr>
                <a:srgbClr val="00B050"/>
              </a:buClr>
              <a:buFont typeface="Wingdings" pitchFamily="2" charset="2"/>
              <a:buChar char="n"/>
              <a:defRPr sz="1200">
                <a:solidFill>
                  <a:schemeClr val="tx1"/>
                </a:solidFill>
                <a:latin typeface="Calibri" pitchFamily="34" charset="0"/>
              </a:defRPr>
            </a:lvl2pPr>
            <a:lvl3pPr marL="1142765" indent="-228553">
              <a:spcBef>
                <a:spcPct val="30000"/>
              </a:spcBef>
              <a:buFont typeface="Wingdings" pitchFamily="2" charset="2"/>
              <a:buChar char="v"/>
              <a:defRPr sz="1200">
                <a:solidFill>
                  <a:schemeClr val="tx1"/>
                </a:solidFill>
                <a:latin typeface="Calibri" pitchFamily="34" charset="0"/>
              </a:defRPr>
            </a:lvl3pPr>
            <a:lvl4pPr marL="1599872" indent="-228553">
              <a:spcBef>
                <a:spcPct val="30000"/>
              </a:spcBef>
              <a:defRPr sz="1200">
                <a:solidFill>
                  <a:schemeClr val="tx1"/>
                </a:solidFill>
                <a:latin typeface="Calibri" pitchFamily="34" charset="0"/>
              </a:defRPr>
            </a:lvl4pPr>
            <a:lvl5pPr marL="2056975" indent="-228553">
              <a:spcBef>
                <a:spcPct val="30000"/>
              </a:spcBef>
              <a:defRPr sz="1200">
                <a:solidFill>
                  <a:schemeClr val="tx1"/>
                </a:solidFill>
                <a:latin typeface="Calibri" pitchFamily="34" charset="0"/>
              </a:defRPr>
            </a:lvl5pPr>
            <a:lvl6pPr marL="2514082" indent="-228553" eaLnBrk="0" fontAlgn="base" hangingPunct="0">
              <a:spcBef>
                <a:spcPct val="30000"/>
              </a:spcBef>
              <a:spcAft>
                <a:spcPct val="0"/>
              </a:spcAft>
              <a:defRPr sz="1200">
                <a:solidFill>
                  <a:schemeClr val="tx1"/>
                </a:solidFill>
                <a:latin typeface="Calibri" pitchFamily="34" charset="0"/>
              </a:defRPr>
            </a:lvl6pPr>
            <a:lvl7pPr marL="2971188" indent="-228553" eaLnBrk="0" fontAlgn="base" hangingPunct="0">
              <a:spcBef>
                <a:spcPct val="30000"/>
              </a:spcBef>
              <a:spcAft>
                <a:spcPct val="0"/>
              </a:spcAft>
              <a:defRPr sz="1200">
                <a:solidFill>
                  <a:schemeClr val="tx1"/>
                </a:solidFill>
                <a:latin typeface="Calibri" pitchFamily="34" charset="0"/>
              </a:defRPr>
            </a:lvl7pPr>
            <a:lvl8pPr marL="3428294" indent="-228553" eaLnBrk="0" fontAlgn="base" hangingPunct="0">
              <a:spcBef>
                <a:spcPct val="30000"/>
              </a:spcBef>
              <a:spcAft>
                <a:spcPct val="0"/>
              </a:spcAft>
              <a:defRPr sz="1200">
                <a:solidFill>
                  <a:schemeClr val="tx1"/>
                </a:solidFill>
                <a:latin typeface="Calibri" pitchFamily="34" charset="0"/>
              </a:defRPr>
            </a:lvl8pPr>
            <a:lvl9pPr marL="3885400" indent="-228553"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6A474D02-AC4C-4A72-8721-8541005765FA}" type="slidenum">
              <a:rPr lang="en-US" altLang="en-US"/>
              <a:pPr>
                <a:spcBef>
                  <a:spcPct val="0"/>
                </a:spcBef>
                <a:buClrTx/>
                <a:buFontTx/>
                <a:buNone/>
              </a:pPr>
              <a:t>6</a:t>
            </a:fld>
            <a:endParaRPr lang="en-US" altLang="en-US"/>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3157039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29504-3EB7-4D64-9853-A98680AD298B}" type="slidenum">
              <a:rPr lang="en-US" smtClean="0"/>
              <a:t>63</a:t>
            </a:fld>
            <a:endParaRPr lang="en-US"/>
          </a:p>
        </p:txBody>
      </p:sp>
    </p:spTree>
    <p:extLst>
      <p:ext uri="{BB962C8B-B14F-4D97-AF65-F5344CB8AC3E}">
        <p14:creationId xmlns:p14="http://schemas.microsoft.com/office/powerpoint/2010/main" val="5935742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578"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42797" indent="-285691">
              <a:spcBef>
                <a:spcPct val="30000"/>
              </a:spcBef>
              <a:buClr>
                <a:srgbClr val="00B050"/>
              </a:buClr>
              <a:buFont typeface="Wingdings" pitchFamily="2" charset="2"/>
              <a:buChar char="n"/>
              <a:defRPr sz="1200">
                <a:solidFill>
                  <a:schemeClr val="tx1"/>
                </a:solidFill>
                <a:latin typeface="Calibri" pitchFamily="34" charset="0"/>
              </a:defRPr>
            </a:lvl2pPr>
            <a:lvl3pPr marL="1142765" indent="-228553">
              <a:spcBef>
                <a:spcPct val="30000"/>
              </a:spcBef>
              <a:buFont typeface="Wingdings" pitchFamily="2" charset="2"/>
              <a:buChar char="v"/>
              <a:defRPr sz="1200">
                <a:solidFill>
                  <a:schemeClr val="tx1"/>
                </a:solidFill>
                <a:latin typeface="Calibri" pitchFamily="34" charset="0"/>
              </a:defRPr>
            </a:lvl3pPr>
            <a:lvl4pPr marL="1599872" indent="-228553">
              <a:spcBef>
                <a:spcPct val="30000"/>
              </a:spcBef>
              <a:defRPr sz="1200">
                <a:solidFill>
                  <a:schemeClr val="tx1"/>
                </a:solidFill>
                <a:latin typeface="Calibri" pitchFamily="34" charset="0"/>
              </a:defRPr>
            </a:lvl4pPr>
            <a:lvl5pPr marL="2056975" indent="-228553">
              <a:spcBef>
                <a:spcPct val="30000"/>
              </a:spcBef>
              <a:defRPr sz="1200">
                <a:solidFill>
                  <a:schemeClr val="tx1"/>
                </a:solidFill>
                <a:latin typeface="Calibri" pitchFamily="34" charset="0"/>
              </a:defRPr>
            </a:lvl5pPr>
            <a:lvl6pPr marL="2514082" indent="-228553" eaLnBrk="0" fontAlgn="base" hangingPunct="0">
              <a:spcBef>
                <a:spcPct val="30000"/>
              </a:spcBef>
              <a:spcAft>
                <a:spcPct val="0"/>
              </a:spcAft>
              <a:defRPr sz="1200">
                <a:solidFill>
                  <a:schemeClr val="tx1"/>
                </a:solidFill>
                <a:latin typeface="Calibri" pitchFamily="34" charset="0"/>
              </a:defRPr>
            </a:lvl6pPr>
            <a:lvl7pPr marL="2971188" indent="-228553" eaLnBrk="0" fontAlgn="base" hangingPunct="0">
              <a:spcBef>
                <a:spcPct val="30000"/>
              </a:spcBef>
              <a:spcAft>
                <a:spcPct val="0"/>
              </a:spcAft>
              <a:defRPr sz="1200">
                <a:solidFill>
                  <a:schemeClr val="tx1"/>
                </a:solidFill>
                <a:latin typeface="Calibri" pitchFamily="34" charset="0"/>
              </a:defRPr>
            </a:lvl7pPr>
            <a:lvl8pPr marL="3428294" indent="-228553" eaLnBrk="0" fontAlgn="base" hangingPunct="0">
              <a:spcBef>
                <a:spcPct val="30000"/>
              </a:spcBef>
              <a:spcAft>
                <a:spcPct val="0"/>
              </a:spcAft>
              <a:defRPr sz="1200">
                <a:solidFill>
                  <a:schemeClr val="tx1"/>
                </a:solidFill>
                <a:latin typeface="Calibri" pitchFamily="34" charset="0"/>
              </a:defRPr>
            </a:lvl8pPr>
            <a:lvl9pPr marL="3885400" indent="-228553"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DB0E0E79-8F2E-463A-99B1-7786291E431D}" type="slidenum">
              <a:rPr lang="en-US" altLang="en-US"/>
              <a:pPr>
                <a:spcBef>
                  <a:spcPct val="0"/>
                </a:spcBef>
                <a:buClrTx/>
                <a:buFontTx/>
                <a:buNone/>
              </a:pPr>
              <a:t>64</a:t>
            </a:fld>
            <a:endParaRPr lang="en-US" altLang="en-US"/>
          </a:p>
        </p:txBody>
      </p:sp>
      <p:sp>
        <p:nvSpPr>
          <p:cNvPr id="152579" name="Rectangle 1"/>
          <p:cNvSpPr>
            <a:spLocks noGrp="1" noRot="1" noChangeAspect="1" noChangeArrowheads="1" noTextEdit="1"/>
          </p:cNvSpPr>
          <p:nvPr>
            <p:ph type="sldImg"/>
          </p:nvPr>
        </p:nvSpPr>
        <p:spPr bwMode="auto">
          <a:xfrm>
            <a:off x="1223963" y="690563"/>
            <a:ext cx="4605337" cy="3455987"/>
          </a:xfrm>
          <a:solidFill>
            <a:srgbClr val="FFFFFF"/>
          </a:solidFill>
          <a:ln>
            <a:solidFill>
              <a:srgbClr val="000000"/>
            </a:solidFill>
            <a:miter lim="800000"/>
            <a:headEnd/>
            <a:tailEnd/>
          </a:ln>
        </p:spPr>
      </p:sp>
      <p:sp>
        <p:nvSpPr>
          <p:cNvPr id="152580" name="Rectangle 2"/>
          <p:cNvSpPr>
            <a:spLocks noGrp="1" noChangeArrowheads="1"/>
          </p:cNvSpPr>
          <p:nvPr>
            <p:ph type="body" idx="1"/>
          </p:nvPr>
        </p:nvSpPr>
        <p:spPr bwMode="auto">
          <a:xfrm>
            <a:off x="939801" y="4376738"/>
            <a:ext cx="5172075" cy="414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ltLang="en-US" smtClean="0"/>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6826996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02"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42797" indent="-285691">
              <a:spcBef>
                <a:spcPct val="30000"/>
              </a:spcBef>
              <a:buClr>
                <a:srgbClr val="00B050"/>
              </a:buClr>
              <a:buFont typeface="Wingdings" pitchFamily="2" charset="2"/>
              <a:buChar char="n"/>
              <a:defRPr sz="1200">
                <a:solidFill>
                  <a:schemeClr val="tx1"/>
                </a:solidFill>
                <a:latin typeface="Calibri" pitchFamily="34" charset="0"/>
              </a:defRPr>
            </a:lvl2pPr>
            <a:lvl3pPr marL="1142765" indent="-228553">
              <a:spcBef>
                <a:spcPct val="30000"/>
              </a:spcBef>
              <a:buFont typeface="Wingdings" pitchFamily="2" charset="2"/>
              <a:buChar char="v"/>
              <a:defRPr sz="1200">
                <a:solidFill>
                  <a:schemeClr val="tx1"/>
                </a:solidFill>
                <a:latin typeface="Calibri" pitchFamily="34" charset="0"/>
              </a:defRPr>
            </a:lvl3pPr>
            <a:lvl4pPr marL="1599872" indent="-228553">
              <a:spcBef>
                <a:spcPct val="30000"/>
              </a:spcBef>
              <a:defRPr sz="1200">
                <a:solidFill>
                  <a:schemeClr val="tx1"/>
                </a:solidFill>
                <a:latin typeface="Calibri" pitchFamily="34" charset="0"/>
              </a:defRPr>
            </a:lvl4pPr>
            <a:lvl5pPr marL="2056975" indent="-228553">
              <a:spcBef>
                <a:spcPct val="30000"/>
              </a:spcBef>
              <a:defRPr sz="1200">
                <a:solidFill>
                  <a:schemeClr val="tx1"/>
                </a:solidFill>
                <a:latin typeface="Calibri" pitchFamily="34" charset="0"/>
              </a:defRPr>
            </a:lvl5pPr>
            <a:lvl6pPr marL="2514082" indent="-228553" eaLnBrk="0" fontAlgn="base" hangingPunct="0">
              <a:spcBef>
                <a:spcPct val="30000"/>
              </a:spcBef>
              <a:spcAft>
                <a:spcPct val="0"/>
              </a:spcAft>
              <a:defRPr sz="1200">
                <a:solidFill>
                  <a:schemeClr val="tx1"/>
                </a:solidFill>
                <a:latin typeface="Calibri" pitchFamily="34" charset="0"/>
              </a:defRPr>
            </a:lvl6pPr>
            <a:lvl7pPr marL="2971188" indent="-228553" eaLnBrk="0" fontAlgn="base" hangingPunct="0">
              <a:spcBef>
                <a:spcPct val="30000"/>
              </a:spcBef>
              <a:spcAft>
                <a:spcPct val="0"/>
              </a:spcAft>
              <a:defRPr sz="1200">
                <a:solidFill>
                  <a:schemeClr val="tx1"/>
                </a:solidFill>
                <a:latin typeface="Calibri" pitchFamily="34" charset="0"/>
              </a:defRPr>
            </a:lvl7pPr>
            <a:lvl8pPr marL="3428294" indent="-228553" eaLnBrk="0" fontAlgn="base" hangingPunct="0">
              <a:spcBef>
                <a:spcPct val="30000"/>
              </a:spcBef>
              <a:spcAft>
                <a:spcPct val="0"/>
              </a:spcAft>
              <a:defRPr sz="1200">
                <a:solidFill>
                  <a:schemeClr val="tx1"/>
                </a:solidFill>
                <a:latin typeface="Calibri" pitchFamily="34" charset="0"/>
              </a:defRPr>
            </a:lvl8pPr>
            <a:lvl9pPr marL="3885400" indent="-228553"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A5C64096-C645-4305-81F1-8BAD13134223}" type="slidenum">
              <a:rPr lang="en-US" altLang="en-US"/>
              <a:pPr>
                <a:spcBef>
                  <a:spcPct val="0"/>
                </a:spcBef>
                <a:buClrTx/>
                <a:buFontTx/>
                <a:buNone/>
              </a:pPr>
              <a:t>65</a:t>
            </a:fld>
            <a:endParaRPr lang="en-US" altLang="en-US"/>
          </a:p>
        </p:txBody>
      </p:sp>
      <p:sp>
        <p:nvSpPr>
          <p:cNvPr id="153603" name="Text Box 1"/>
          <p:cNvSpPr txBox="1">
            <a:spLocks noChangeArrowheads="1"/>
          </p:cNvSpPr>
          <p:nvPr/>
        </p:nvSpPr>
        <p:spPr bwMode="auto">
          <a:xfrm>
            <a:off x="3997326" y="8753476"/>
            <a:ext cx="3055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917" tIns="47277" rIns="90917" bIns="47277" anchor="b"/>
          <a:lstStyle>
            <a:lvl1pPr>
              <a:spcBef>
                <a:spcPct val="30000"/>
              </a:spcBef>
              <a:buClr>
                <a:schemeClr val="accent2"/>
              </a:buClr>
              <a:buFont typeface="Calibri" pitchFamily="34" charset="0"/>
              <a:buChar char="●"/>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1pPr>
            <a:lvl2pPr marL="742950" indent="-285750">
              <a:spcBef>
                <a:spcPct val="30000"/>
              </a:spcBef>
              <a:buClr>
                <a:srgbClr val="00B050"/>
              </a:buClr>
              <a:buFont typeface="Wingdings" pitchFamily="2" charset="2"/>
              <a:buChar char="n"/>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2pPr>
            <a:lvl3pPr marL="1143000" indent="-228600">
              <a:spcBef>
                <a:spcPct val="30000"/>
              </a:spcBef>
              <a:buFont typeface="Wingdings" pitchFamily="2" charset="2"/>
              <a:buChar char="v"/>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3pPr>
            <a:lvl4pPr marL="1600200" indent="-228600">
              <a:spcBef>
                <a:spcPct val="30000"/>
              </a:spcBef>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4pPr>
            <a:lvl5pPr marL="2057400" indent="-228600">
              <a:spcBef>
                <a:spcPct val="30000"/>
              </a:spcBef>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5pPr>
            <a:lvl6pPr marL="25146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6pPr>
            <a:lvl7pPr marL="29718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7pPr>
            <a:lvl8pPr marL="34290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8pPr>
            <a:lvl9pPr marL="38862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9pPr>
          </a:lstStyle>
          <a:p>
            <a:pPr algn="r" eaLnBrk="1" hangingPunct="1">
              <a:spcBef>
                <a:spcPct val="0"/>
              </a:spcBef>
              <a:buClrTx/>
              <a:buFontTx/>
              <a:buNone/>
            </a:pPr>
            <a:fld id="{BFC4F72C-F2C1-4649-AC0D-AF8966426A11}" type="slidenum">
              <a:rPr lang="en-US" altLang="en-US">
                <a:solidFill>
                  <a:srgbClr val="000000"/>
                </a:solidFill>
              </a:rPr>
              <a:pPr algn="r" eaLnBrk="1" hangingPunct="1">
                <a:spcBef>
                  <a:spcPct val="0"/>
                </a:spcBef>
                <a:buClrTx/>
                <a:buFontTx/>
                <a:buNone/>
              </a:pPr>
              <a:t>65</a:t>
            </a:fld>
            <a:endParaRPr lang="en-US" altLang="en-US">
              <a:solidFill>
                <a:srgbClr val="000000"/>
              </a:solidFill>
            </a:endParaRPr>
          </a:p>
        </p:txBody>
      </p:sp>
      <p:sp>
        <p:nvSpPr>
          <p:cNvPr id="153604" name="Rectangle 2"/>
          <p:cNvSpPr>
            <a:spLocks noGrp="1" noRot="1" noChangeAspect="1" noChangeArrowheads="1" noTextEdit="1"/>
          </p:cNvSpPr>
          <p:nvPr>
            <p:ph type="sldImg"/>
          </p:nvPr>
        </p:nvSpPr>
        <p:spPr bwMode="auto">
          <a:xfrm>
            <a:off x="1223963" y="690563"/>
            <a:ext cx="4605337" cy="3455987"/>
          </a:xfrm>
          <a:solidFill>
            <a:srgbClr val="FFFFFF"/>
          </a:solidFill>
          <a:ln>
            <a:solidFill>
              <a:srgbClr val="000000"/>
            </a:solidFill>
            <a:miter lim="800000"/>
            <a:headEnd/>
            <a:tailEnd/>
          </a:ln>
        </p:spPr>
      </p:sp>
      <p:sp>
        <p:nvSpPr>
          <p:cNvPr id="153605" name="Rectangle 3"/>
          <p:cNvSpPr>
            <a:spLocks noGrp="1" noChangeArrowheads="1"/>
          </p:cNvSpPr>
          <p:nvPr>
            <p:ph type="body" idx="1"/>
          </p:nvPr>
        </p:nvSpPr>
        <p:spPr bwMode="auto">
          <a:xfrm>
            <a:off x="939802" y="4376738"/>
            <a:ext cx="5173663" cy="414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a:spcBef>
                <a:spcPts val="450"/>
              </a:spcBef>
              <a:tabLst>
                <a:tab pos="0" algn="l"/>
                <a:tab pos="460281" algn="l"/>
                <a:tab pos="922148" algn="l"/>
                <a:tab pos="1384015" algn="l"/>
                <a:tab pos="1845884" algn="l"/>
                <a:tab pos="2307749" algn="l"/>
                <a:tab pos="2769618" algn="l"/>
                <a:tab pos="3231484" algn="l"/>
                <a:tab pos="3693353" algn="l"/>
                <a:tab pos="4155220" algn="l"/>
                <a:tab pos="4617088" algn="l"/>
                <a:tab pos="5078954" algn="l"/>
                <a:tab pos="5540822" algn="l"/>
                <a:tab pos="6002689" algn="l"/>
                <a:tab pos="6464557" algn="l"/>
                <a:tab pos="6926425" algn="l"/>
                <a:tab pos="7388291" algn="l"/>
                <a:tab pos="7850159" algn="l"/>
                <a:tab pos="8312026" algn="l"/>
                <a:tab pos="8773894" algn="l"/>
                <a:tab pos="9235762" algn="l"/>
              </a:tabLst>
            </a:pPr>
            <a:endParaRPr lang="en-US" altLang="en-US" smtClean="0">
              <a:ea typeface="SimSun" pitchFamily="2" charset="-122"/>
            </a:endParaRPr>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42388024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42797" indent="-285691">
              <a:spcBef>
                <a:spcPct val="30000"/>
              </a:spcBef>
              <a:buClr>
                <a:srgbClr val="00B050"/>
              </a:buClr>
              <a:buFont typeface="Wingdings" pitchFamily="2" charset="2"/>
              <a:buChar char="n"/>
              <a:defRPr sz="1200">
                <a:solidFill>
                  <a:schemeClr val="tx1"/>
                </a:solidFill>
                <a:latin typeface="Calibri" pitchFamily="34" charset="0"/>
              </a:defRPr>
            </a:lvl2pPr>
            <a:lvl3pPr marL="1142765" indent="-228553">
              <a:spcBef>
                <a:spcPct val="30000"/>
              </a:spcBef>
              <a:buFont typeface="Wingdings" pitchFamily="2" charset="2"/>
              <a:buChar char="v"/>
              <a:defRPr sz="1200">
                <a:solidFill>
                  <a:schemeClr val="tx1"/>
                </a:solidFill>
                <a:latin typeface="Calibri" pitchFamily="34" charset="0"/>
              </a:defRPr>
            </a:lvl3pPr>
            <a:lvl4pPr marL="1599872" indent="-228553">
              <a:spcBef>
                <a:spcPct val="30000"/>
              </a:spcBef>
              <a:defRPr sz="1200">
                <a:solidFill>
                  <a:schemeClr val="tx1"/>
                </a:solidFill>
                <a:latin typeface="Calibri" pitchFamily="34" charset="0"/>
              </a:defRPr>
            </a:lvl4pPr>
            <a:lvl5pPr marL="2056975" indent="-228553">
              <a:spcBef>
                <a:spcPct val="30000"/>
              </a:spcBef>
              <a:defRPr sz="1200">
                <a:solidFill>
                  <a:schemeClr val="tx1"/>
                </a:solidFill>
                <a:latin typeface="Calibri" pitchFamily="34" charset="0"/>
              </a:defRPr>
            </a:lvl5pPr>
            <a:lvl6pPr marL="2514082" indent="-228553" eaLnBrk="0" fontAlgn="base" hangingPunct="0">
              <a:spcBef>
                <a:spcPct val="30000"/>
              </a:spcBef>
              <a:spcAft>
                <a:spcPct val="0"/>
              </a:spcAft>
              <a:defRPr sz="1200">
                <a:solidFill>
                  <a:schemeClr val="tx1"/>
                </a:solidFill>
                <a:latin typeface="Calibri" pitchFamily="34" charset="0"/>
              </a:defRPr>
            </a:lvl6pPr>
            <a:lvl7pPr marL="2971188" indent="-228553" eaLnBrk="0" fontAlgn="base" hangingPunct="0">
              <a:spcBef>
                <a:spcPct val="30000"/>
              </a:spcBef>
              <a:spcAft>
                <a:spcPct val="0"/>
              </a:spcAft>
              <a:defRPr sz="1200">
                <a:solidFill>
                  <a:schemeClr val="tx1"/>
                </a:solidFill>
                <a:latin typeface="Calibri" pitchFamily="34" charset="0"/>
              </a:defRPr>
            </a:lvl7pPr>
            <a:lvl8pPr marL="3428294" indent="-228553" eaLnBrk="0" fontAlgn="base" hangingPunct="0">
              <a:spcBef>
                <a:spcPct val="30000"/>
              </a:spcBef>
              <a:spcAft>
                <a:spcPct val="0"/>
              </a:spcAft>
              <a:defRPr sz="1200">
                <a:solidFill>
                  <a:schemeClr val="tx1"/>
                </a:solidFill>
                <a:latin typeface="Calibri" pitchFamily="34" charset="0"/>
              </a:defRPr>
            </a:lvl8pPr>
            <a:lvl9pPr marL="3885400" indent="-228553"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9E4C35E6-A125-4BAE-A650-5F96D3507988}" type="slidenum">
              <a:rPr lang="en-US" altLang="en-US"/>
              <a:pPr>
                <a:spcBef>
                  <a:spcPct val="0"/>
                </a:spcBef>
                <a:buClrTx/>
                <a:buFontTx/>
                <a:buNone/>
              </a:pPr>
              <a:t>66</a:t>
            </a:fld>
            <a:endParaRPr lang="en-US" altLang="en-US"/>
          </a:p>
        </p:txBody>
      </p:sp>
      <p:sp>
        <p:nvSpPr>
          <p:cNvPr id="154627" name="Text Box 1"/>
          <p:cNvSpPr txBox="1">
            <a:spLocks noChangeArrowheads="1"/>
          </p:cNvSpPr>
          <p:nvPr/>
        </p:nvSpPr>
        <p:spPr bwMode="auto">
          <a:xfrm>
            <a:off x="3997326" y="8753476"/>
            <a:ext cx="3055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917" tIns="47277" rIns="90917" bIns="47277" anchor="b"/>
          <a:lstStyle>
            <a:lvl1pPr>
              <a:spcBef>
                <a:spcPct val="30000"/>
              </a:spcBef>
              <a:buClr>
                <a:schemeClr val="accent2"/>
              </a:buClr>
              <a:buFont typeface="Calibri" pitchFamily="34" charset="0"/>
              <a:buChar char="●"/>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1pPr>
            <a:lvl2pPr marL="742950" indent="-285750">
              <a:spcBef>
                <a:spcPct val="30000"/>
              </a:spcBef>
              <a:buClr>
                <a:srgbClr val="00B050"/>
              </a:buClr>
              <a:buFont typeface="Wingdings" pitchFamily="2" charset="2"/>
              <a:buChar char="n"/>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2pPr>
            <a:lvl3pPr marL="1143000" indent="-228600">
              <a:spcBef>
                <a:spcPct val="30000"/>
              </a:spcBef>
              <a:buFont typeface="Wingdings" pitchFamily="2" charset="2"/>
              <a:buChar char="v"/>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3pPr>
            <a:lvl4pPr marL="1600200" indent="-228600">
              <a:spcBef>
                <a:spcPct val="30000"/>
              </a:spcBef>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4pPr>
            <a:lvl5pPr marL="2057400" indent="-228600">
              <a:spcBef>
                <a:spcPct val="30000"/>
              </a:spcBef>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5pPr>
            <a:lvl6pPr marL="25146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6pPr>
            <a:lvl7pPr marL="29718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7pPr>
            <a:lvl8pPr marL="34290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8pPr>
            <a:lvl9pPr marL="38862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9pPr>
          </a:lstStyle>
          <a:p>
            <a:pPr algn="r" eaLnBrk="1" hangingPunct="1">
              <a:spcBef>
                <a:spcPct val="0"/>
              </a:spcBef>
              <a:buClrTx/>
              <a:buFontTx/>
              <a:buNone/>
            </a:pPr>
            <a:fld id="{3EDDCDCF-7604-4782-9DA7-93CF3C82B573}" type="slidenum">
              <a:rPr lang="en-US" altLang="en-US">
                <a:solidFill>
                  <a:srgbClr val="000000"/>
                </a:solidFill>
              </a:rPr>
              <a:pPr algn="r" eaLnBrk="1" hangingPunct="1">
                <a:spcBef>
                  <a:spcPct val="0"/>
                </a:spcBef>
                <a:buClrTx/>
                <a:buFontTx/>
                <a:buNone/>
              </a:pPr>
              <a:t>66</a:t>
            </a:fld>
            <a:endParaRPr lang="en-US" altLang="en-US">
              <a:solidFill>
                <a:srgbClr val="000000"/>
              </a:solidFill>
            </a:endParaRPr>
          </a:p>
        </p:txBody>
      </p:sp>
      <p:sp>
        <p:nvSpPr>
          <p:cNvPr id="154628" name="Rectangle 2"/>
          <p:cNvSpPr>
            <a:spLocks noGrp="1" noRot="1" noChangeAspect="1" noChangeArrowheads="1" noTextEdit="1"/>
          </p:cNvSpPr>
          <p:nvPr>
            <p:ph type="sldImg"/>
          </p:nvPr>
        </p:nvSpPr>
        <p:spPr bwMode="auto">
          <a:xfrm>
            <a:off x="1223963" y="690563"/>
            <a:ext cx="4605337" cy="3455987"/>
          </a:xfrm>
          <a:solidFill>
            <a:srgbClr val="FFFFFF"/>
          </a:solidFill>
          <a:ln>
            <a:solidFill>
              <a:srgbClr val="000000"/>
            </a:solidFill>
            <a:miter lim="800000"/>
            <a:headEnd/>
            <a:tailEnd/>
          </a:ln>
        </p:spPr>
      </p:sp>
      <p:sp>
        <p:nvSpPr>
          <p:cNvPr id="154629" name="Rectangle 3"/>
          <p:cNvSpPr>
            <a:spLocks noGrp="1" noChangeArrowheads="1"/>
          </p:cNvSpPr>
          <p:nvPr>
            <p:ph type="body" idx="1"/>
          </p:nvPr>
        </p:nvSpPr>
        <p:spPr bwMode="auto">
          <a:xfrm>
            <a:off x="939802" y="4376738"/>
            <a:ext cx="5173663" cy="414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a:spcBef>
                <a:spcPts val="450"/>
              </a:spcBef>
              <a:tabLst>
                <a:tab pos="0" algn="l"/>
                <a:tab pos="460281" algn="l"/>
                <a:tab pos="922148" algn="l"/>
                <a:tab pos="1384015" algn="l"/>
                <a:tab pos="1845884" algn="l"/>
                <a:tab pos="2307749" algn="l"/>
                <a:tab pos="2769618" algn="l"/>
                <a:tab pos="3231484" algn="l"/>
                <a:tab pos="3693353" algn="l"/>
                <a:tab pos="4155220" algn="l"/>
                <a:tab pos="4617088" algn="l"/>
                <a:tab pos="5078954" algn="l"/>
                <a:tab pos="5540822" algn="l"/>
                <a:tab pos="6002689" algn="l"/>
                <a:tab pos="6464557" algn="l"/>
                <a:tab pos="6926425" algn="l"/>
                <a:tab pos="7388291" algn="l"/>
                <a:tab pos="7850159" algn="l"/>
                <a:tab pos="8312026" algn="l"/>
                <a:tab pos="8773894" algn="l"/>
                <a:tab pos="9235762" algn="l"/>
              </a:tabLst>
            </a:pPr>
            <a:endParaRPr lang="en-US" altLang="en-US" smtClean="0">
              <a:ea typeface="SimSun" pitchFamily="2" charset="-122"/>
            </a:endParaRPr>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9713965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698"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42797" indent="-285691">
              <a:spcBef>
                <a:spcPct val="30000"/>
              </a:spcBef>
              <a:buClr>
                <a:srgbClr val="00B050"/>
              </a:buClr>
              <a:buFont typeface="Wingdings" pitchFamily="2" charset="2"/>
              <a:buChar char="n"/>
              <a:defRPr sz="1200">
                <a:solidFill>
                  <a:schemeClr val="tx1"/>
                </a:solidFill>
                <a:latin typeface="Calibri" pitchFamily="34" charset="0"/>
              </a:defRPr>
            </a:lvl2pPr>
            <a:lvl3pPr marL="1142765" indent="-228553">
              <a:spcBef>
                <a:spcPct val="30000"/>
              </a:spcBef>
              <a:buFont typeface="Wingdings" pitchFamily="2" charset="2"/>
              <a:buChar char="v"/>
              <a:defRPr sz="1200">
                <a:solidFill>
                  <a:schemeClr val="tx1"/>
                </a:solidFill>
                <a:latin typeface="Calibri" pitchFamily="34" charset="0"/>
              </a:defRPr>
            </a:lvl3pPr>
            <a:lvl4pPr marL="1599872" indent="-228553">
              <a:spcBef>
                <a:spcPct val="30000"/>
              </a:spcBef>
              <a:defRPr sz="1200">
                <a:solidFill>
                  <a:schemeClr val="tx1"/>
                </a:solidFill>
                <a:latin typeface="Calibri" pitchFamily="34" charset="0"/>
              </a:defRPr>
            </a:lvl4pPr>
            <a:lvl5pPr marL="2056975" indent="-228553">
              <a:spcBef>
                <a:spcPct val="30000"/>
              </a:spcBef>
              <a:defRPr sz="1200">
                <a:solidFill>
                  <a:schemeClr val="tx1"/>
                </a:solidFill>
                <a:latin typeface="Calibri" pitchFamily="34" charset="0"/>
              </a:defRPr>
            </a:lvl5pPr>
            <a:lvl6pPr marL="2514082" indent="-228553" eaLnBrk="0" fontAlgn="base" hangingPunct="0">
              <a:spcBef>
                <a:spcPct val="30000"/>
              </a:spcBef>
              <a:spcAft>
                <a:spcPct val="0"/>
              </a:spcAft>
              <a:defRPr sz="1200">
                <a:solidFill>
                  <a:schemeClr val="tx1"/>
                </a:solidFill>
                <a:latin typeface="Calibri" pitchFamily="34" charset="0"/>
              </a:defRPr>
            </a:lvl6pPr>
            <a:lvl7pPr marL="2971188" indent="-228553" eaLnBrk="0" fontAlgn="base" hangingPunct="0">
              <a:spcBef>
                <a:spcPct val="30000"/>
              </a:spcBef>
              <a:spcAft>
                <a:spcPct val="0"/>
              </a:spcAft>
              <a:defRPr sz="1200">
                <a:solidFill>
                  <a:schemeClr val="tx1"/>
                </a:solidFill>
                <a:latin typeface="Calibri" pitchFamily="34" charset="0"/>
              </a:defRPr>
            </a:lvl7pPr>
            <a:lvl8pPr marL="3428294" indent="-228553" eaLnBrk="0" fontAlgn="base" hangingPunct="0">
              <a:spcBef>
                <a:spcPct val="30000"/>
              </a:spcBef>
              <a:spcAft>
                <a:spcPct val="0"/>
              </a:spcAft>
              <a:defRPr sz="1200">
                <a:solidFill>
                  <a:schemeClr val="tx1"/>
                </a:solidFill>
                <a:latin typeface="Calibri" pitchFamily="34" charset="0"/>
              </a:defRPr>
            </a:lvl8pPr>
            <a:lvl9pPr marL="3885400" indent="-228553"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983ABAF6-7004-4E9B-BC14-105836BD547A}" type="slidenum">
              <a:rPr lang="en-US" altLang="en-US"/>
              <a:pPr>
                <a:spcBef>
                  <a:spcPct val="0"/>
                </a:spcBef>
                <a:buClrTx/>
                <a:buFontTx/>
                <a:buNone/>
              </a:pPr>
              <a:t>67</a:t>
            </a:fld>
            <a:endParaRPr lang="en-US" altLang="en-US"/>
          </a:p>
        </p:txBody>
      </p:sp>
      <p:sp>
        <p:nvSpPr>
          <p:cNvPr id="157699" name="Text Box 1"/>
          <p:cNvSpPr txBox="1">
            <a:spLocks noChangeArrowheads="1"/>
          </p:cNvSpPr>
          <p:nvPr/>
        </p:nvSpPr>
        <p:spPr bwMode="auto">
          <a:xfrm>
            <a:off x="3997326" y="8753476"/>
            <a:ext cx="3055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917" tIns="47277" rIns="90917" bIns="47277" anchor="b"/>
          <a:lstStyle>
            <a:lvl1pPr>
              <a:spcBef>
                <a:spcPct val="30000"/>
              </a:spcBef>
              <a:buClr>
                <a:schemeClr val="accent2"/>
              </a:buClr>
              <a:buFont typeface="Calibri" pitchFamily="34" charset="0"/>
              <a:buChar char="●"/>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1pPr>
            <a:lvl2pPr marL="742950" indent="-285750">
              <a:spcBef>
                <a:spcPct val="30000"/>
              </a:spcBef>
              <a:buClr>
                <a:srgbClr val="00B050"/>
              </a:buClr>
              <a:buFont typeface="Wingdings" pitchFamily="2" charset="2"/>
              <a:buChar char="n"/>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2pPr>
            <a:lvl3pPr marL="1143000" indent="-228600">
              <a:spcBef>
                <a:spcPct val="30000"/>
              </a:spcBef>
              <a:buFont typeface="Wingdings" pitchFamily="2" charset="2"/>
              <a:buChar char="v"/>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3pPr>
            <a:lvl4pPr marL="1600200" indent="-228600">
              <a:spcBef>
                <a:spcPct val="30000"/>
              </a:spcBef>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4pPr>
            <a:lvl5pPr marL="2057400" indent="-228600">
              <a:spcBef>
                <a:spcPct val="30000"/>
              </a:spcBef>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5pPr>
            <a:lvl6pPr marL="25146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6pPr>
            <a:lvl7pPr marL="29718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7pPr>
            <a:lvl8pPr marL="34290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8pPr>
            <a:lvl9pPr marL="38862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9pPr>
          </a:lstStyle>
          <a:p>
            <a:pPr algn="r" eaLnBrk="1" hangingPunct="1">
              <a:spcBef>
                <a:spcPct val="0"/>
              </a:spcBef>
              <a:buClrTx/>
              <a:buFontTx/>
              <a:buNone/>
            </a:pPr>
            <a:fld id="{4524364F-F9DA-4E8A-810A-248FF375E8A9}" type="slidenum">
              <a:rPr lang="en-US" altLang="en-US">
                <a:solidFill>
                  <a:srgbClr val="000000"/>
                </a:solidFill>
              </a:rPr>
              <a:pPr algn="r" eaLnBrk="1" hangingPunct="1">
                <a:spcBef>
                  <a:spcPct val="0"/>
                </a:spcBef>
                <a:buClrTx/>
                <a:buFontTx/>
                <a:buNone/>
              </a:pPr>
              <a:t>67</a:t>
            </a:fld>
            <a:endParaRPr lang="en-US" altLang="en-US">
              <a:solidFill>
                <a:srgbClr val="000000"/>
              </a:solidFill>
            </a:endParaRPr>
          </a:p>
        </p:txBody>
      </p:sp>
      <p:sp>
        <p:nvSpPr>
          <p:cNvPr id="157700" name="Rectangle 2"/>
          <p:cNvSpPr>
            <a:spLocks noGrp="1" noRot="1" noChangeAspect="1" noChangeArrowheads="1" noTextEdit="1"/>
          </p:cNvSpPr>
          <p:nvPr>
            <p:ph type="sldImg"/>
          </p:nvPr>
        </p:nvSpPr>
        <p:spPr bwMode="auto">
          <a:xfrm>
            <a:off x="1223963" y="690563"/>
            <a:ext cx="4605337" cy="3455987"/>
          </a:xfrm>
          <a:solidFill>
            <a:srgbClr val="FFFFFF"/>
          </a:solidFill>
          <a:ln>
            <a:solidFill>
              <a:srgbClr val="000000"/>
            </a:solidFill>
            <a:miter lim="800000"/>
            <a:headEnd/>
            <a:tailEnd/>
          </a:ln>
        </p:spPr>
      </p:sp>
      <p:sp>
        <p:nvSpPr>
          <p:cNvPr id="157701" name="Rectangle 3"/>
          <p:cNvSpPr>
            <a:spLocks noGrp="1" noChangeArrowheads="1"/>
          </p:cNvSpPr>
          <p:nvPr>
            <p:ph type="body" idx="1"/>
          </p:nvPr>
        </p:nvSpPr>
        <p:spPr bwMode="auto">
          <a:xfrm>
            <a:off x="939802" y="4376738"/>
            <a:ext cx="5173663" cy="414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a:spcBef>
                <a:spcPts val="450"/>
              </a:spcBef>
              <a:tabLst>
                <a:tab pos="0" algn="l"/>
                <a:tab pos="460281" algn="l"/>
                <a:tab pos="922148" algn="l"/>
                <a:tab pos="1384015" algn="l"/>
                <a:tab pos="1845884" algn="l"/>
                <a:tab pos="2307749" algn="l"/>
                <a:tab pos="2769618" algn="l"/>
                <a:tab pos="3231484" algn="l"/>
                <a:tab pos="3693353" algn="l"/>
                <a:tab pos="4155220" algn="l"/>
                <a:tab pos="4617088" algn="l"/>
                <a:tab pos="5078954" algn="l"/>
                <a:tab pos="5540822" algn="l"/>
                <a:tab pos="6002689" algn="l"/>
                <a:tab pos="6464557" algn="l"/>
                <a:tab pos="6926425" algn="l"/>
                <a:tab pos="7388291" algn="l"/>
                <a:tab pos="7850159" algn="l"/>
                <a:tab pos="8312026" algn="l"/>
                <a:tab pos="8773894" algn="l"/>
                <a:tab pos="9235762" algn="l"/>
              </a:tabLst>
            </a:pPr>
            <a:endParaRPr lang="en-US" altLang="en-US" smtClean="0">
              <a:ea typeface="SimSun" pitchFamily="2" charset="-122"/>
            </a:endParaRPr>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7727287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8722"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42797" indent="-285691">
              <a:spcBef>
                <a:spcPct val="30000"/>
              </a:spcBef>
              <a:buClr>
                <a:srgbClr val="00B050"/>
              </a:buClr>
              <a:buFont typeface="Wingdings" pitchFamily="2" charset="2"/>
              <a:buChar char="n"/>
              <a:defRPr sz="1200">
                <a:solidFill>
                  <a:schemeClr val="tx1"/>
                </a:solidFill>
                <a:latin typeface="Calibri" pitchFamily="34" charset="0"/>
              </a:defRPr>
            </a:lvl2pPr>
            <a:lvl3pPr marL="1142765" indent="-228553">
              <a:spcBef>
                <a:spcPct val="30000"/>
              </a:spcBef>
              <a:buFont typeface="Wingdings" pitchFamily="2" charset="2"/>
              <a:buChar char="v"/>
              <a:defRPr sz="1200">
                <a:solidFill>
                  <a:schemeClr val="tx1"/>
                </a:solidFill>
                <a:latin typeface="Calibri" pitchFamily="34" charset="0"/>
              </a:defRPr>
            </a:lvl3pPr>
            <a:lvl4pPr marL="1599872" indent="-228553">
              <a:spcBef>
                <a:spcPct val="30000"/>
              </a:spcBef>
              <a:defRPr sz="1200">
                <a:solidFill>
                  <a:schemeClr val="tx1"/>
                </a:solidFill>
                <a:latin typeface="Calibri" pitchFamily="34" charset="0"/>
              </a:defRPr>
            </a:lvl4pPr>
            <a:lvl5pPr marL="2056975" indent="-228553">
              <a:spcBef>
                <a:spcPct val="30000"/>
              </a:spcBef>
              <a:defRPr sz="1200">
                <a:solidFill>
                  <a:schemeClr val="tx1"/>
                </a:solidFill>
                <a:latin typeface="Calibri" pitchFamily="34" charset="0"/>
              </a:defRPr>
            </a:lvl5pPr>
            <a:lvl6pPr marL="2514082" indent="-228553" eaLnBrk="0" fontAlgn="base" hangingPunct="0">
              <a:spcBef>
                <a:spcPct val="30000"/>
              </a:spcBef>
              <a:spcAft>
                <a:spcPct val="0"/>
              </a:spcAft>
              <a:defRPr sz="1200">
                <a:solidFill>
                  <a:schemeClr val="tx1"/>
                </a:solidFill>
                <a:latin typeface="Calibri" pitchFamily="34" charset="0"/>
              </a:defRPr>
            </a:lvl6pPr>
            <a:lvl7pPr marL="2971188" indent="-228553" eaLnBrk="0" fontAlgn="base" hangingPunct="0">
              <a:spcBef>
                <a:spcPct val="30000"/>
              </a:spcBef>
              <a:spcAft>
                <a:spcPct val="0"/>
              </a:spcAft>
              <a:defRPr sz="1200">
                <a:solidFill>
                  <a:schemeClr val="tx1"/>
                </a:solidFill>
                <a:latin typeface="Calibri" pitchFamily="34" charset="0"/>
              </a:defRPr>
            </a:lvl7pPr>
            <a:lvl8pPr marL="3428294" indent="-228553" eaLnBrk="0" fontAlgn="base" hangingPunct="0">
              <a:spcBef>
                <a:spcPct val="30000"/>
              </a:spcBef>
              <a:spcAft>
                <a:spcPct val="0"/>
              </a:spcAft>
              <a:defRPr sz="1200">
                <a:solidFill>
                  <a:schemeClr val="tx1"/>
                </a:solidFill>
                <a:latin typeface="Calibri" pitchFamily="34" charset="0"/>
              </a:defRPr>
            </a:lvl8pPr>
            <a:lvl9pPr marL="3885400" indent="-228553"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7C71005D-CF76-44BB-9917-B886DA6243E4}" type="slidenum">
              <a:rPr lang="en-US" altLang="en-US"/>
              <a:pPr>
                <a:spcBef>
                  <a:spcPct val="0"/>
                </a:spcBef>
                <a:buClrTx/>
                <a:buFontTx/>
                <a:buNone/>
              </a:pPr>
              <a:t>68</a:t>
            </a:fld>
            <a:endParaRPr lang="en-US" altLang="en-US"/>
          </a:p>
        </p:txBody>
      </p:sp>
      <p:sp>
        <p:nvSpPr>
          <p:cNvPr id="158723" name="Text Box 1"/>
          <p:cNvSpPr txBox="1">
            <a:spLocks noChangeArrowheads="1"/>
          </p:cNvSpPr>
          <p:nvPr/>
        </p:nvSpPr>
        <p:spPr bwMode="auto">
          <a:xfrm>
            <a:off x="3997326" y="8753476"/>
            <a:ext cx="3055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917" tIns="47277" rIns="90917" bIns="47277" anchor="b"/>
          <a:lstStyle>
            <a:lvl1pPr>
              <a:spcBef>
                <a:spcPct val="30000"/>
              </a:spcBef>
              <a:buClr>
                <a:schemeClr val="accent2"/>
              </a:buClr>
              <a:buFont typeface="Calibri" pitchFamily="34" charset="0"/>
              <a:buChar char="●"/>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1pPr>
            <a:lvl2pPr marL="742950" indent="-285750">
              <a:spcBef>
                <a:spcPct val="30000"/>
              </a:spcBef>
              <a:buClr>
                <a:srgbClr val="00B050"/>
              </a:buClr>
              <a:buFont typeface="Wingdings" pitchFamily="2" charset="2"/>
              <a:buChar char="n"/>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2pPr>
            <a:lvl3pPr marL="1143000" indent="-228600">
              <a:spcBef>
                <a:spcPct val="30000"/>
              </a:spcBef>
              <a:buFont typeface="Wingdings" pitchFamily="2" charset="2"/>
              <a:buChar char="v"/>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3pPr>
            <a:lvl4pPr marL="1600200" indent="-228600">
              <a:spcBef>
                <a:spcPct val="30000"/>
              </a:spcBef>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4pPr>
            <a:lvl5pPr marL="2057400" indent="-228600">
              <a:spcBef>
                <a:spcPct val="30000"/>
              </a:spcBef>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5pPr>
            <a:lvl6pPr marL="25146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6pPr>
            <a:lvl7pPr marL="29718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7pPr>
            <a:lvl8pPr marL="34290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8pPr>
            <a:lvl9pPr marL="38862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9pPr>
          </a:lstStyle>
          <a:p>
            <a:pPr algn="r" eaLnBrk="1" hangingPunct="1">
              <a:spcBef>
                <a:spcPct val="0"/>
              </a:spcBef>
              <a:buClrTx/>
              <a:buFontTx/>
              <a:buNone/>
            </a:pPr>
            <a:fld id="{A97959E5-8301-42BD-AF57-3E75C1E17192}" type="slidenum">
              <a:rPr lang="en-US" altLang="en-US">
                <a:solidFill>
                  <a:srgbClr val="000000"/>
                </a:solidFill>
              </a:rPr>
              <a:pPr algn="r" eaLnBrk="1" hangingPunct="1">
                <a:spcBef>
                  <a:spcPct val="0"/>
                </a:spcBef>
                <a:buClrTx/>
                <a:buFontTx/>
                <a:buNone/>
              </a:pPr>
              <a:t>68</a:t>
            </a:fld>
            <a:endParaRPr lang="en-US" altLang="en-US">
              <a:solidFill>
                <a:srgbClr val="000000"/>
              </a:solidFill>
            </a:endParaRPr>
          </a:p>
        </p:txBody>
      </p:sp>
      <p:sp>
        <p:nvSpPr>
          <p:cNvPr id="158724" name="Rectangle 2"/>
          <p:cNvSpPr>
            <a:spLocks noGrp="1" noRot="1" noChangeAspect="1" noChangeArrowheads="1" noTextEdit="1"/>
          </p:cNvSpPr>
          <p:nvPr>
            <p:ph type="sldImg"/>
          </p:nvPr>
        </p:nvSpPr>
        <p:spPr bwMode="auto">
          <a:xfrm>
            <a:off x="1223963" y="690563"/>
            <a:ext cx="4605337" cy="3455987"/>
          </a:xfrm>
          <a:solidFill>
            <a:srgbClr val="FFFFFF"/>
          </a:solidFill>
          <a:ln>
            <a:solidFill>
              <a:srgbClr val="000000"/>
            </a:solidFill>
            <a:miter lim="800000"/>
            <a:headEnd/>
            <a:tailEnd/>
          </a:ln>
        </p:spPr>
      </p:sp>
      <p:sp>
        <p:nvSpPr>
          <p:cNvPr id="158725" name="Rectangle 3"/>
          <p:cNvSpPr>
            <a:spLocks noGrp="1" noChangeArrowheads="1"/>
          </p:cNvSpPr>
          <p:nvPr>
            <p:ph type="body" idx="1"/>
          </p:nvPr>
        </p:nvSpPr>
        <p:spPr bwMode="auto">
          <a:xfrm>
            <a:off x="939802" y="4376738"/>
            <a:ext cx="5173663" cy="414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a:spcBef>
                <a:spcPts val="450"/>
              </a:spcBef>
              <a:tabLst>
                <a:tab pos="0" algn="l"/>
                <a:tab pos="460281" algn="l"/>
                <a:tab pos="922148" algn="l"/>
                <a:tab pos="1384015" algn="l"/>
                <a:tab pos="1845884" algn="l"/>
                <a:tab pos="2307749" algn="l"/>
                <a:tab pos="2769618" algn="l"/>
                <a:tab pos="3231484" algn="l"/>
                <a:tab pos="3693353" algn="l"/>
                <a:tab pos="4155220" algn="l"/>
                <a:tab pos="4617088" algn="l"/>
                <a:tab pos="5078954" algn="l"/>
                <a:tab pos="5540822" algn="l"/>
                <a:tab pos="6002689" algn="l"/>
                <a:tab pos="6464557" algn="l"/>
                <a:tab pos="6926425" algn="l"/>
                <a:tab pos="7388291" algn="l"/>
                <a:tab pos="7850159" algn="l"/>
                <a:tab pos="8312026" algn="l"/>
                <a:tab pos="8773894" algn="l"/>
                <a:tab pos="9235762" algn="l"/>
              </a:tabLst>
            </a:pPr>
            <a:endParaRPr lang="en-US" altLang="en-US" smtClean="0">
              <a:ea typeface="SimSun" pitchFamily="2" charset="-122"/>
            </a:endParaRPr>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1294451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6"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42797" indent="-285691">
              <a:spcBef>
                <a:spcPct val="30000"/>
              </a:spcBef>
              <a:buClr>
                <a:srgbClr val="00B050"/>
              </a:buClr>
              <a:buFont typeface="Wingdings" pitchFamily="2" charset="2"/>
              <a:buChar char="n"/>
              <a:defRPr sz="1200">
                <a:solidFill>
                  <a:schemeClr val="tx1"/>
                </a:solidFill>
                <a:latin typeface="Calibri" pitchFamily="34" charset="0"/>
              </a:defRPr>
            </a:lvl2pPr>
            <a:lvl3pPr marL="1142765" indent="-228553">
              <a:spcBef>
                <a:spcPct val="30000"/>
              </a:spcBef>
              <a:buFont typeface="Wingdings" pitchFamily="2" charset="2"/>
              <a:buChar char="v"/>
              <a:defRPr sz="1200">
                <a:solidFill>
                  <a:schemeClr val="tx1"/>
                </a:solidFill>
                <a:latin typeface="Calibri" pitchFamily="34" charset="0"/>
              </a:defRPr>
            </a:lvl3pPr>
            <a:lvl4pPr marL="1599872" indent="-228553">
              <a:spcBef>
                <a:spcPct val="30000"/>
              </a:spcBef>
              <a:defRPr sz="1200">
                <a:solidFill>
                  <a:schemeClr val="tx1"/>
                </a:solidFill>
                <a:latin typeface="Calibri" pitchFamily="34" charset="0"/>
              </a:defRPr>
            </a:lvl4pPr>
            <a:lvl5pPr marL="2056975" indent="-228553">
              <a:spcBef>
                <a:spcPct val="30000"/>
              </a:spcBef>
              <a:defRPr sz="1200">
                <a:solidFill>
                  <a:schemeClr val="tx1"/>
                </a:solidFill>
                <a:latin typeface="Calibri" pitchFamily="34" charset="0"/>
              </a:defRPr>
            </a:lvl5pPr>
            <a:lvl6pPr marL="2514082" indent="-228553" eaLnBrk="0" fontAlgn="base" hangingPunct="0">
              <a:spcBef>
                <a:spcPct val="30000"/>
              </a:spcBef>
              <a:spcAft>
                <a:spcPct val="0"/>
              </a:spcAft>
              <a:defRPr sz="1200">
                <a:solidFill>
                  <a:schemeClr val="tx1"/>
                </a:solidFill>
                <a:latin typeface="Calibri" pitchFamily="34" charset="0"/>
              </a:defRPr>
            </a:lvl6pPr>
            <a:lvl7pPr marL="2971188" indent="-228553" eaLnBrk="0" fontAlgn="base" hangingPunct="0">
              <a:spcBef>
                <a:spcPct val="30000"/>
              </a:spcBef>
              <a:spcAft>
                <a:spcPct val="0"/>
              </a:spcAft>
              <a:defRPr sz="1200">
                <a:solidFill>
                  <a:schemeClr val="tx1"/>
                </a:solidFill>
                <a:latin typeface="Calibri" pitchFamily="34" charset="0"/>
              </a:defRPr>
            </a:lvl7pPr>
            <a:lvl8pPr marL="3428294" indent="-228553" eaLnBrk="0" fontAlgn="base" hangingPunct="0">
              <a:spcBef>
                <a:spcPct val="30000"/>
              </a:spcBef>
              <a:spcAft>
                <a:spcPct val="0"/>
              </a:spcAft>
              <a:defRPr sz="1200">
                <a:solidFill>
                  <a:schemeClr val="tx1"/>
                </a:solidFill>
                <a:latin typeface="Calibri" pitchFamily="34" charset="0"/>
              </a:defRPr>
            </a:lvl8pPr>
            <a:lvl9pPr marL="3885400" indent="-228553"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82FAEFBF-8A90-427D-AEE2-155CF1DF944B}" type="slidenum">
              <a:rPr lang="en-US" altLang="en-US"/>
              <a:pPr>
                <a:spcBef>
                  <a:spcPct val="0"/>
                </a:spcBef>
                <a:buClrTx/>
                <a:buFontTx/>
                <a:buNone/>
              </a:pPr>
              <a:t>69</a:t>
            </a:fld>
            <a:endParaRPr lang="en-US" altLang="en-US"/>
          </a:p>
        </p:txBody>
      </p:sp>
      <p:sp>
        <p:nvSpPr>
          <p:cNvPr id="159747" name="Text Box 1"/>
          <p:cNvSpPr txBox="1">
            <a:spLocks noChangeArrowheads="1"/>
          </p:cNvSpPr>
          <p:nvPr/>
        </p:nvSpPr>
        <p:spPr bwMode="auto">
          <a:xfrm>
            <a:off x="3997326" y="8753476"/>
            <a:ext cx="3055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917" tIns="47277" rIns="90917" bIns="47277" anchor="b"/>
          <a:lstStyle>
            <a:lvl1pPr>
              <a:spcBef>
                <a:spcPct val="30000"/>
              </a:spcBef>
              <a:buClr>
                <a:schemeClr val="accent2"/>
              </a:buClr>
              <a:buFont typeface="Calibri" pitchFamily="34" charset="0"/>
              <a:buChar char="●"/>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1pPr>
            <a:lvl2pPr marL="742950" indent="-285750">
              <a:spcBef>
                <a:spcPct val="30000"/>
              </a:spcBef>
              <a:buClr>
                <a:srgbClr val="00B050"/>
              </a:buClr>
              <a:buFont typeface="Wingdings" pitchFamily="2" charset="2"/>
              <a:buChar char="n"/>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2pPr>
            <a:lvl3pPr marL="1143000" indent="-228600">
              <a:spcBef>
                <a:spcPct val="30000"/>
              </a:spcBef>
              <a:buFont typeface="Wingdings" pitchFamily="2" charset="2"/>
              <a:buChar char="v"/>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3pPr>
            <a:lvl4pPr marL="1600200" indent="-228600">
              <a:spcBef>
                <a:spcPct val="30000"/>
              </a:spcBef>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4pPr>
            <a:lvl5pPr marL="2057400" indent="-228600">
              <a:spcBef>
                <a:spcPct val="30000"/>
              </a:spcBef>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5pPr>
            <a:lvl6pPr marL="25146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6pPr>
            <a:lvl7pPr marL="29718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7pPr>
            <a:lvl8pPr marL="34290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8pPr>
            <a:lvl9pPr marL="38862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9pPr>
          </a:lstStyle>
          <a:p>
            <a:pPr algn="r" eaLnBrk="1" hangingPunct="1">
              <a:spcBef>
                <a:spcPct val="0"/>
              </a:spcBef>
              <a:buClrTx/>
              <a:buFontTx/>
              <a:buNone/>
            </a:pPr>
            <a:fld id="{AD0B4FA2-0EC8-4A30-B71B-4F92E3DC592E}" type="slidenum">
              <a:rPr lang="en-US" altLang="en-US">
                <a:solidFill>
                  <a:srgbClr val="000000"/>
                </a:solidFill>
              </a:rPr>
              <a:pPr algn="r" eaLnBrk="1" hangingPunct="1">
                <a:spcBef>
                  <a:spcPct val="0"/>
                </a:spcBef>
                <a:buClrTx/>
                <a:buFontTx/>
                <a:buNone/>
              </a:pPr>
              <a:t>69</a:t>
            </a:fld>
            <a:endParaRPr lang="en-US" altLang="en-US">
              <a:solidFill>
                <a:srgbClr val="000000"/>
              </a:solidFill>
            </a:endParaRPr>
          </a:p>
        </p:txBody>
      </p:sp>
      <p:sp>
        <p:nvSpPr>
          <p:cNvPr id="159748" name="Rectangle 2"/>
          <p:cNvSpPr>
            <a:spLocks noGrp="1" noRot="1" noChangeAspect="1" noChangeArrowheads="1" noTextEdit="1"/>
          </p:cNvSpPr>
          <p:nvPr>
            <p:ph type="sldImg"/>
          </p:nvPr>
        </p:nvSpPr>
        <p:spPr bwMode="auto">
          <a:xfrm>
            <a:off x="1223963" y="690563"/>
            <a:ext cx="4605337" cy="3455987"/>
          </a:xfrm>
          <a:solidFill>
            <a:srgbClr val="FFFFFF"/>
          </a:solidFill>
          <a:ln>
            <a:solidFill>
              <a:srgbClr val="000000"/>
            </a:solidFill>
            <a:miter lim="800000"/>
            <a:headEnd/>
            <a:tailEnd/>
          </a:ln>
        </p:spPr>
      </p:sp>
      <p:sp>
        <p:nvSpPr>
          <p:cNvPr id="159749" name="Rectangle 3"/>
          <p:cNvSpPr>
            <a:spLocks noGrp="1" noChangeArrowheads="1"/>
          </p:cNvSpPr>
          <p:nvPr>
            <p:ph type="body" idx="1"/>
          </p:nvPr>
        </p:nvSpPr>
        <p:spPr bwMode="auto">
          <a:xfrm>
            <a:off x="939802" y="4376738"/>
            <a:ext cx="5173663" cy="414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a:spcBef>
                <a:spcPts val="450"/>
              </a:spcBef>
              <a:tabLst>
                <a:tab pos="0" algn="l"/>
                <a:tab pos="460281" algn="l"/>
                <a:tab pos="922148" algn="l"/>
                <a:tab pos="1384015" algn="l"/>
                <a:tab pos="1845884" algn="l"/>
                <a:tab pos="2307749" algn="l"/>
                <a:tab pos="2769618" algn="l"/>
                <a:tab pos="3231484" algn="l"/>
                <a:tab pos="3693353" algn="l"/>
                <a:tab pos="4155220" algn="l"/>
                <a:tab pos="4617088" algn="l"/>
                <a:tab pos="5078954" algn="l"/>
                <a:tab pos="5540822" algn="l"/>
                <a:tab pos="6002689" algn="l"/>
                <a:tab pos="6464557" algn="l"/>
                <a:tab pos="6926425" algn="l"/>
                <a:tab pos="7388291" algn="l"/>
                <a:tab pos="7850159" algn="l"/>
                <a:tab pos="8312026" algn="l"/>
                <a:tab pos="8773894" algn="l"/>
                <a:tab pos="9235762" algn="l"/>
              </a:tabLst>
            </a:pPr>
            <a:endParaRPr lang="en-US" altLang="en-US" smtClean="0">
              <a:ea typeface="SimSun" pitchFamily="2" charset="-122"/>
            </a:endParaRPr>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5784783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1794"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42797" indent="-285691">
              <a:spcBef>
                <a:spcPct val="30000"/>
              </a:spcBef>
              <a:buClr>
                <a:srgbClr val="00B050"/>
              </a:buClr>
              <a:buFont typeface="Wingdings" pitchFamily="2" charset="2"/>
              <a:buChar char="n"/>
              <a:defRPr sz="1200">
                <a:solidFill>
                  <a:schemeClr val="tx1"/>
                </a:solidFill>
                <a:latin typeface="Calibri" pitchFamily="34" charset="0"/>
              </a:defRPr>
            </a:lvl2pPr>
            <a:lvl3pPr marL="1142765" indent="-228553">
              <a:spcBef>
                <a:spcPct val="30000"/>
              </a:spcBef>
              <a:buFont typeface="Wingdings" pitchFamily="2" charset="2"/>
              <a:buChar char="v"/>
              <a:defRPr sz="1200">
                <a:solidFill>
                  <a:schemeClr val="tx1"/>
                </a:solidFill>
                <a:latin typeface="Calibri" pitchFamily="34" charset="0"/>
              </a:defRPr>
            </a:lvl3pPr>
            <a:lvl4pPr marL="1599872" indent="-228553">
              <a:spcBef>
                <a:spcPct val="30000"/>
              </a:spcBef>
              <a:defRPr sz="1200">
                <a:solidFill>
                  <a:schemeClr val="tx1"/>
                </a:solidFill>
                <a:latin typeface="Calibri" pitchFamily="34" charset="0"/>
              </a:defRPr>
            </a:lvl4pPr>
            <a:lvl5pPr marL="2056975" indent="-228553">
              <a:spcBef>
                <a:spcPct val="30000"/>
              </a:spcBef>
              <a:defRPr sz="1200">
                <a:solidFill>
                  <a:schemeClr val="tx1"/>
                </a:solidFill>
                <a:latin typeface="Calibri" pitchFamily="34" charset="0"/>
              </a:defRPr>
            </a:lvl5pPr>
            <a:lvl6pPr marL="2514082" indent="-228553" eaLnBrk="0" fontAlgn="base" hangingPunct="0">
              <a:spcBef>
                <a:spcPct val="30000"/>
              </a:spcBef>
              <a:spcAft>
                <a:spcPct val="0"/>
              </a:spcAft>
              <a:defRPr sz="1200">
                <a:solidFill>
                  <a:schemeClr val="tx1"/>
                </a:solidFill>
                <a:latin typeface="Calibri" pitchFamily="34" charset="0"/>
              </a:defRPr>
            </a:lvl6pPr>
            <a:lvl7pPr marL="2971188" indent="-228553" eaLnBrk="0" fontAlgn="base" hangingPunct="0">
              <a:spcBef>
                <a:spcPct val="30000"/>
              </a:spcBef>
              <a:spcAft>
                <a:spcPct val="0"/>
              </a:spcAft>
              <a:defRPr sz="1200">
                <a:solidFill>
                  <a:schemeClr val="tx1"/>
                </a:solidFill>
                <a:latin typeface="Calibri" pitchFamily="34" charset="0"/>
              </a:defRPr>
            </a:lvl7pPr>
            <a:lvl8pPr marL="3428294" indent="-228553" eaLnBrk="0" fontAlgn="base" hangingPunct="0">
              <a:spcBef>
                <a:spcPct val="30000"/>
              </a:spcBef>
              <a:spcAft>
                <a:spcPct val="0"/>
              </a:spcAft>
              <a:defRPr sz="1200">
                <a:solidFill>
                  <a:schemeClr val="tx1"/>
                </a:solidFill>
                <a:latin typeface="Calibri" pitchFamily="34" charset="0"/>
              </a:defRPr>
            </a:lvl8pPr>
            <a:lvl9pPr marL="3885400" indent="-228553"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4A0EC5EC-D975-4142-9FCA-DAF94366E5A1}" type="slidenum">
              <a:rPr lang="en-US" altLang="en-US"/>
              <a:pPr>
                <a:spcBef>
                  <a:spcPct val="0"/>
                </a:spcBef>
                <a:buClrTx/>
                <a:buFontTx/>
                <a:buNone/>
              </a:pPr>
              <a:t>70</a:t>
            </a:fld>
            <a:endParaRPr lang="en-US" altLang="en-US"/>
          </a:p>
        </p:txBody>
      </p:sp>
      <p:sp>
        <p:nvSpPr>
          <p:cNvPr id="161795" name="Text Box 1"/>
          <p:cNvSpPr txBox="1">
            <a:spLocks noChangeArrowheads="1"/>
          </p:cNvSpPr>
          <p:nvPr/>
        </p:nvSpPr>
        <p:spPr bwMode="auto">
          <a:xfrm>
            <a:off x="3997326" y="8753476"/>
            <a:ext cx="3055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917" tIns="47277" rIns="90917" bIns="47277" anchor="b"/>
          <a:lstStyle>
            <a:lvl1pPr>
              <a:spcBef>
                <a:spcPct val="30000"/>
              </a:spcBef>
              <a:buClr>
                <a:schemeClr val="accent2"/>
              </a:buClr>
              <a:buFont typeface="Calibri" pitchFamily="34" charset="0"/>
              <a:buChar char="●"/>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1pPr>
            <a:lvl2pPr marL="742950" indent="-285750">
              <a:spcBef>
                <a:spcPct val="30000"/>
              </a:spcBef>
              <a:buClr>
                <a:srgbClr val="00B050"/>
              </a:buClr>
              <a:buFont typeface="Wingdings" pitchFamily="2" charset="2"/>
              <a:buChar char="n"/>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2pPr>
            <a:lvl3pPr marL="1143000" indent="-228600">
              <a:spcBef>
                <a:spcPct val="30000"/>
              </a:spcBef>
              <a:buFont typeface="Wingdings" pitchFamily="2" charset="2"/>
              <a:buChar char="v"/>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3pPr>
            <a:lvl4pPr marL="1600200" indent="-228600">
              <a:spcBef>
                <a:spcPct val="30000"/>
              </a:spcBef>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4pPr>
            <a:lvl5pPr marL="2057400" indent="-228600">
              <a:spcBef>
                <a:spcPct val="30000"/>
              </a:spcBef>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5pPr>
            <a:lvl6pPr marL="25146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6pPr>
            <a:lvl7pPr marL="29718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7pPr>
            <a:lvl8pPr marL="34290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8pPr>
            <a:lvl9pPr marL="38862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9pPr>
          </a:lstStyle>
          <a:p>
            <a:pPr algn="r" eaLnBrk="1" hangingPunct="1">
              <a:spcBef>
                <a:spcPct val="0"/>
              </a:spcBef>
              <a:buClrTx/>
              <a:buFontTx/>
              <a:buNone/>
            </a:pPr>
            <a:fld id="{6F0D6230-0726-4AED-B812-7FE77B95C72E}" type="slidenum">
              <a:rPr lang="en-US" altLang="en-US">
                <a:solidFill>
                  <a:srgbClr val="000000"/>
                </a:solidFill>
              </a:rPr>
              <a:pPr algn="r" eaLnBrk="1" hangingPunct="1">
                <a:spcBef>
                  <a:spcPct val="0"/>
                </a:spcBef>
                <a:buClrTx/>
                <a:buFontTx/>
                <a:buNone/>
              </a:pPr>
              <a:t>70</a:t>
            </a:fld>
            <a:endParaRPr lang="en-US" altLang="en-US">
              <a:solidFill>
                <a:srgbClr val="000000"/>
              </a:solidFill>
            </a:endParaRPr>
          </a:p>
        </p:txBody>
      </p:sp>
      <p:sp>
        <p:nvSpPr>
          <p:cNvPr id="161796" name="Rectangle 2"/>
          <p:cNvSpPr>
            <a:spLocks noGrp="1" noRot="1" noChangeAspect="1" noChangeArrowheads="1" noTextEdit="1"/>
          </p:cNvSpPr>
          <p:nvPr>
            <p:ph type="sldImg"/>
          </p:nvPr>
        </p:nvSpPr>
        <p:spPr bwMode="auto">
          <a:xfrm>
            <a:off x="1223963" y="690563"/>
            <a:ext cx="4605337" cy="3455987"/>
          </a:xfrm>
          <a:solidFill>
            <a:srgbClr val="FFFFFF"/>
          </a:solidFill>
          <a:ln>
            <a:solidFill>
              <a:srgbClr val="000000"/>
            </a:solidFill>
            <a:miter lim="800000"/>
            <a:headEnd/>
            <a:tailEnd/>
          </a:ln>
        </p:spPr>
      </p:sp>
      <p:sp>
        <p:nvSpPr>
          <p:cNvPr id="161797" name="Rectangle 3"/>
          <p:cNvSpPr>
            <a:spLocks noGrp="1" noChangeArrowheads="1"/>
          </p:cNvSpPr>
          <p:nvPr>
            <p:ph type="body" idx="1"/>
          </p:nvPr>
        </p:nvSpPr>
        <p:spPr bwMode="auto">
          <a:xfrm>
            <a:off x="939802" y="4376738"/>
            <a:ext cx="5173663" cy="414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a:spcBef>
                <a:spcPts val="450"/>
              </a:spcBef>
              <a:tabLst>
                <a:tab pos="0" algn="l"/>
                <a:tab pos="460281" algn="l"/>
                <a:tab pos="922148" algn="l"/>
                <a:tab pos="1384015" algn="l"/>
                <a:tab pos="1845884" algn="l"/>
                <a:tab pos="2307749" algn="l"/>
                <a:tab pos="2769618" algn="l"/>
                <a:tab pos="3231484" algn="l"/>
                <a:tab pos="3693353" algn="l"/>
                <a:tab pos="4155220" algn="l"/>
                <a:tab pos="4617088" algn="l"/>
                <a:tab pos="5078954" algn="l"/>
                <a:tab pos="5540822" algn="l"/>
                <a:tab pos="6002689" algn="l"/>
                <a:tab pos="6464557" algn="l"/>
                <a:tab pos="6926425" algn="l"/>
                <a:tab pos="7388291" algn="l"/>
                <a:tab pos="7850159" algn="l"/>
                <a:tab pos="8312026" algn="l"/>
                <a:tab pos="8773894" algn="l"/>
                <a:tab pos="9235762" algn="l"/>
              </a:tabLst>
            </a:pPr>
            <a:endParaRPr lang="en-US" altLang="en-US" smtClean="0">
              <a:ea typeface="SimSun" pitchFamily="2" charset="-122"/>
            </a:endParaRPr>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6695822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42797" indent="-285691">
              <a:spcBef>
                <a:spcPct val="30000"/>
              </a:spcBef>
              <a:buClr>
                <a:srgbClr val="00B050"/>
              </a:buClr>
              <a:buFont typeface="Wingdings" pitchFamily="2" charset="2"/>
              <a:buChar char="n"/>
              <a:defRPr sz="1200">
                <a:solidFill>
                  <a:schemeClr val="tx1"/>
                </a:solidFill>
                <a:latin typeface="Calibri" pitchFamily="34" charset="0"/>
              </a:defRPr>
            </a:lvl2pPr>
            <a:lvl3pPr marL="1142765" indent="-228553">
              <a:spcBef>
                <a:spcPct val="30000"/>
              </a:spcBef>
              <a:buFont typeface="Wingdings" pitchFamily="2" charset="2"/>
              <a:buChar char="v"/>
              <a:defRPr sz="1200">
                <a:solidFill>
                  <a:schemeClr val="tx1"/>
                </a:solidFill>
                <a:latin typeface="Calibri" pitchFamily="34" charset="0"/>
              </a:defRPr>
            </a:lvl3pPr>
            <a:lvl4pPr marL="1599872" indent="-228553">
              <a:spcBef>
                <a:spcPct val="30000"/>
              </a:spcBef>
              <a:defRPr sz="1200">
                <a:solidFill>
                  <a:schemeClr val="tx1"/>
                </a:solidFill>
                <a:latin typeface="Calibri" pitchFamily="34" charset="0"/>
              </a:defRPr>
            </a:lvl4pPr>
            <a:lvl5pPr marL="2056975" indent="-228553">
              <a:spcBef>
                <a:spcPct val="30000"/>
              </a:spcBef>
              <a:defRPr sz="1200">
                <a:solidFill>
                  <a:schemeClr val="tx1"/>
                </a:solidFill>
                <a:latin typeface="Calibri" pitchFamily="34" charset="0"/>
              </a:defRPr>
            </a:lvl5pPr>
            <a:lvl6pPr marL="2514082" indent="-228553" eaLnBrk="0" fontAlgn="base" hangingPunct="0">
              <a:spcBef>
                <a:spcPct val="30000"/>
              </a:spcBef>
              <a:spcAft>
                <a:spcPct val="0"/>
              </a:spcAft>
              <a:defRPr sz="1200">
                <a:solidFill>
                  <a:schemeClr val="tx1"/>
                </a:solidFill>
                <a:latin typeface="Calibri" pitchFamily="34" charset="0"/>
              </a:defRPr>
            </a:lvl6pPr>
            <a:lvl7pPr marL="2971188" indent="-228553" eaLnBrk="0" fontAlgn="base" hangingPunct="0">
              <a:spcBef>
                <a:spcPct val="30000"/>
              </a:spcBef>
              <a:spcAft>
                <a:spcPct val="0"/>
              </a:spcAft>
              <a:defRPr sz="1200">
                <a:solidFill>
                  <a:schemeClr val="tx1"/>
                </a:solidFill>
                <a:latin typeface="Calibri" pitchFamily="34" charset="0"/>
              </a:defRPr>
            </a:lvl7pPr>
            <a:lvl8pPr marL="3428294" indent="-228553" eaLnBrk="0" fontAlgn="base" hangingPunct="0">
              <a:spcBef>
                <a:spcPct val="30000"/>
              </a:spcBef>
              <a:spcAft>
                <a:spcPct val="0"/>
              </a:spcAft>
              <a:defRPr sz="1200">
                <a:solidFill>
                  <a:schemeClr val="tx1"/>
                </a:solidFill>
                <a:latin typeface="Calibri" pitchFamily="34" charset="0"/>
              </a:defRPr>
            </a:lvl8pPr>
            <a:lvl9pPr marL="3885400" indent="-228553"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CC9D76C1-A49D-4470-9A37-F988B400909D}" type="slidenum">
              <a:rPr lang="en-US" altLang="en-US"/>
              <a:pPr>
                <a:spcBef>
                  <a:spcPct val="0"/>
                </a:spcBef>
                <a:buClrTx/>
                <a:buFontTx/>
                <a:buNone/>
              </a:pPr>
              <a:t>74</a:t>
            </a:fld>
            <a:endParaRPr lang="en-US" altLang="en-US"/>
          </a:p>
        </p:txBody>
      </p:sp>
      <p:sp>
        <p:nvSpPr>
          <p:cNvPr id="162819" name="Text Box 1"/>
          <p:cNvSpPr txBox="1">
            <a:spLocks noChangeArrowheads="1"/>
          </p:cNvSpPr>
          <p:nvPr/>
        </p:nvSpPr>
        <p:spPr bwMode="auto">
          <a:xfrm>
            <a:off x="3997326" y="8753476"/>
            <a:ext cx="3055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917" tIns="47277" rIns="90917" bIns="47277" anchor="b"/>
          <a:lstStyle>
            <a:lvl1pPr>
              <a:spcBef>
                <a:spcPct val="30000"/>
              </a:spcBef>
              <a:buClr>
                <a:schemeClr val="accent2"/>
              </a:buClr>
              <a:buFont typeface="Calibri" pitchFamily="34" charset="0"/>
              <a:buChar char="●"/>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1pPr>
            <a:lvl2pPr marL="742950" indent="-285750">
              <a:spcBef>
                <a:spcPct val="30000"/>
              </a:spcBef>
              <a:buClr>
                <a:srgbClr val="00B050"/>
              </a:buClr>
              <a:buFont typeface="Wingdings" pitchFamily="2" charset="2"/>
              <a:buChar char="n"/>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2pPr>
            <a:lvl3pPr marL="1143000" indent="-228600">
              <a:spcBef>
                <a:spcPct val="30000"/>
              </a:spcBef>
              <a:buFont typeface="Wingdings" pitchFamily="2" charset="2"/>
              <a:buChar char="v"/>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3pPr>
            <a:lvl4pPr marL="1600200" indent="-228600">
              <a:spcBef>
                <a:spcPct val="30000"/>
              </a:spcBef>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4pPr>
            <a:lvl5pPr marL="2057400" indent="-228600">
              <a:spcBef>
                <a:spcPct val="30000"/>
              </a:spcBef>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5pPr>
            <a:lvl6pPr marL="25146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6pPr>
            <a:lvl7pPr marL="29718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7pPr>
            <a:lvl8pPr marL="34290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8pPr>
            <a:lvl9pPr marL="3886200" indent="-228600" eaLnBrk="0" fontAlgn="base" hangingPunct="0">
              <a:spcBef>
                <a:spcPct val="30000"/>
              </a:spcBef>
              <a:spcAft>
                <a:spcPct val="0"/>
              </a:spcAft>
              <a:tabLst>
                <a:tab pos="0" algn="l"/>
                <a:tab pos="460375" algn="l"/>
                <a:tab pos="922338" algn="l"/>
                <a:tab pos="1384300" algn="l"/>
                <a:tab pos="1846263" algn="l"/>
                <a:tab pos="2308225" algn="l"/>
                <a:tab pos="2770188" algn="l"/>
                <a:tab pos="3232150" algn="l"/>
                <a:tab pos="3694113" algn="l"/>
                <a:tab pos="4156075" algn="l"/>
                <a:tab pos="4618038" algn="l"/>
                <a:tab pos="5080000" algn="l"/>
                <a:tab pos="5541963" algn="l"/>
                <a:tab pos="6003925" algn="l"/>
                <a:tab pos="6465888" algn="l"/>
                <a:tab pos="6927850" algn="l"/>
                <a:tab pos="7389813" algn="l"/>
                <a:tab pos="7851775" algn="l"/>
                <a:tab pos="8313738" algn="l"/>
                <a:tab pos="8775700" algn="l"/>
                <a:tab pos="9237663" algn="l"/>
              </a:tabLst>
              <a:defRPr sz="1200">
                <a:solidFill>
                  <a:schemeClr val="tx1"/>
                </a:solidFill>
                <a:latin typeface="Calibri" pitchFamily="34" charset="0"/>
              </a:defRPr>
            </a:lvl9pPr>
          </a:lstStyle>
          <a:p>
            <a:pPr algn="r" eaLnBrk="1" hangingPunct="1">
              <a:spcBef>
                <a:spcPct val="0"/>
              </a:spcBef>
              <a:buClrTx/>
              <a:buFontTx/>
              <a:buNone/>
            </a:pPr>
            <a:fld id="{AEADA6FE-C245-4DF4-9D37-0593C43798B4}" type="slidenum">
              <a:rPr lang="en-US" altLang="en-US">
                <a:solidFill>
                  <a:srgbClr val="000000"/>
                </a:solidFill>
              </a:rPr>
              <a:pPr algn="r" eaLnBrk="1" hangingPunct="1">
                <a:spcBef>
                  <a:spcPct val="0"/>
                </a:spcBef>
                <a:buClrTx/>
                <a:buFontTx/>
                <a:buNone/>
              </a:pPr>
              <a:t>74</a:t>
            </a:fld>
            <a:endParaRPr lang="en-US" altLang="en-US">
              <a:solidFill>
                <a:srgbClr val="000000"/>
              </a:solidFill>
            </a:endParaRPr>
          </a:p>
        </p:txBody>
      </p:sp>
      <p:sp>
        <p:nvSpPr>
          <p:cNvPr id="162820" name="Rectangle 2"/>
          <p:cNvSpPr>
            <a:spLocks noGrp="1" noRot="1" noChangeAspect="1" noChangeArrowheads="1" noTextEdit="1"/>
          </p:cNvSpPr>
          <p:nvPr>
            <p:ph type="sldImg"/>
          </p:nvPr>
        </p:nvSpPr>
        <p:spPr bwMode="auto">
          <a:xfrm>
            <a:off x="1223963" y="690563"/>
            <a:ext cx="4605337" cy="3455987"/>
          </a:xfrm>
          <a:solidFill>
            <a:srgbClr val="FFFFFF"/>
          </a:solidFill>
          <a:ln>
            <a:solidFill>
              <a:srgbClr val="000000"/>
            </a:solidFill>
            <a:miter lim="800000"/>
            <a:headEnd/>
            <a:tailEnd/>
          </a:ln>
        </p:spPr>
      </p:sp>
      <p:sp>
        <p:nvSpPr>
          <p:cNvPr id="162821" name="Rectangle 3"/>
          <p:cNvSpPr>
            <a:spLocks noGrp="1" noChangeArrowheads="1"/>
          </p:cNvSpPr>
          <p:nvPr>
            <p:ph type="body" idx="1"/>
          </p:nvPr>
        </p:nvSpPr>
        <p:spPr bwMode="auto">
          <a:xfrm>
            <a:off x="939802" y="4376738"/>
            <a:ext cx="5173663" cy="414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a:spcBef>
                <a:spcPts val="450"/>
              </a:spcBef>
              <a:tabLst>
                <a:tab pos="0" algn="l"/>
                <a:tab pos="460281" algn="l"/>
                <a:tab pos="922148" algn="l"/>
                <a:tab pos="1384015" algn="l"/>
                <a:tab pos="1845884" algn="l"/>
                <a:tab pos="2307749" algn="l"/>
                <a:tab pos="2769618" algn="l"/>
                <a:tab pos="3231484" algn="l"/>
                <a:tab pos="3693353" algn="l"/>
                <a:tab pos="4155220" algn="l"/>
                <a:tab pos="4617088" algn="l"/>
                <a:tab pos="5078954" algn="l"/>
                <a:tab pos="5540822" algn="l"/>
                <a:tab pos="6002689" algn="l"/>
                <a:tab pos="6464557" algn="l"/>
                <a:tab pos="6926425" algn="l"/>
                <a:tab pos="7388291" algn="l"/>
                <a:tab pos="7850159" algn="l"/>
                <a:tab pos="8312026" algn="l"/>
                <a:tab pos="8773894" algn="l"/>
                <a:tab pos="9235762" algn="l"/>
              </a:tabLst>
            </a:pPr>
            <a:endParaRPr lang="en-US" altLang="en-US" smtClean="0">
              <a:ea typeface="SimSun" pitchFamily="2" charset="-122"/>
            </a:endParaRPr>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41313745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002" indent="-173002">
              <a:buFontTx/>
              <a:buChar char="•"/>
            </a:pPr>
            <a:r>
              <a:rPr lang="en-US" altLang="en-US" b="1" dirty="0" smtClean="0">
                <a:cs typeface="Arial" charset="0"/>
              </a:rPr>
              <a:t>Do not use 4852 if taxpayer was not treated as an employee</a:t>
            </a:r>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53907" indent="-288866">
              <a:spcBef>
                <a:spcPct val="30000"/>
              </a:spcBef>
              <a:buClr>
                <a:srgbClr val="00B050"/>
              </a:buClr>
              <a:buFont typeface="Wingdings" pitchFamily="2" charset="2"/>
              <a:buChar char="n"/>
              <a:defRPr sz="1200">
                <a:solidFill>
                  <a:schemeClr val="tx1"/>
                </a:solidFill>
                <a:latin typeface="Calibri" pitchFamily="34" charset="0"/>
              </a:defRPr>
            </a:lvl2pPr>
            <a:lvl3pPr marL="1160224" indent="-231728">
              <a:spcBef>
                <a:spcPct val="30000"/>
              </a:spcBef>
              <a:buFont typeface="Wingdings" pitchFamily="2" charset="2"/>
              <a:buChar char="v"/>
              <a:defRPr sz="1200">
                <a:solidFill>
                  <a:schemeClr val="tx1"/>
                </a:solidFill>
                <a:latin typeface="Calibri" pitchFamily="34" charset="0"/>
              </a:defRPr>
            </a:lvl3pPr>
            <a:lvl4pPr marL="1625265" indent="-231728">
              <a:spcBef>
                <a:spcPct val="30000"/>
              </a:spcBef>
              <a:defRPr sz="1200">
                <a:solidFill>
                  <a:schemeClr val="tx1"/>
                </a:solidFill>
                <a:latin typeface="Calibri" pitchFamily="34" charset="0"/>
              </a:defRPr>
            </a:lvl4pPr>
            <a:lvl5pPr marL="2090308" indent="-231728">
              <a:spcBef>
                <a:spcPct val="30000"/>
              </a:spcBef>
              <a:defRPr sz="1200">
                <a:solidFill>
                  <a:schemeClr val="tx1"/>
                </a:solidFill>
                <a:latin typeface="Calibri" pitchFamily="34" charset="0"/>
              </a:defRPr>
            </a:lvl5pPr>
            <a:lvl6pPr marL="2547414" indent="-231728" eaLnBrk="0" fontAlgn="base" hangingPunct="0">
              <a:spcBef>
                <a:spcPct val="30000"/>
              </a:spcBef>
              <a:spcAft>
                <a:spcPct val="0"/>
              </a:spcAft>
              <a:defRPr sz="1200">
                <a:solidFill>
                  <a:schemeClr val="tx1"/>
                </a:solidFill>
                <a:latin typeface="Calibri" pitchFamily="34" charset="0"/>
              </a:defRPr>
            </a:lvl6pPr>
            <a:lvl7pPr marL="3004519" indent="-231728" eaLnBrk="0" fontAlgn="base" hangingPunct="0">
              <a:spcBef>
                <a:spcPct val="30000"/>
              </a:spcBef>
              <a:spcAft>
                <a:spcPct val="0"/>
              </a:spcAft>
              <a:defRPr sz="1200">
                <a:solidFill>
                  <a:schemeClr val="tx1"/>
                </a:solidFill>
                <a:latin typeface="Calibri" pitchFamily="34" charset="0"/>
              </a:defRPr>
            </a:lvl7pPr>
            <a:lvl8pPr marL="3461625" indent="-231728" eaLnBrk="0" fontAlgn="base" hangingPunct="0">
              <a:spcBef>
                <a:spcPct val="30000"/>
              </a:spcBef>
              <a:spcAft>
                <a:spcPct val="0"/>
              </a:spcAft>
              <a:defRPr sz="1200">
                <a:solidFill>
                  <a:schemeClr val="tx1"/>
                </a:solidFill>
                <a:latin typeface="Calibri" pitchFamily="34" charset="0"/>
              </a:defRPr>
            </a:lvl8pPr>
            <a:lvl9pPr marL="3918732" indent="-231728"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97FE46AB-EE15-4251-8DFE-7524BA098B37}" type="slidenum">
              <a:rPr lang="en-US" altLang="en-US"/>
              <a:pPr>
                <a:spcBef>
                  <a:spcPct val="0"/>
                </a:spcBef>
                <a:buClrTx/>
                <a:buFontTx/>
                <a:buNone/>
              </a:pPr>
              <a:t>75</a:t>
            </a:fld>
            <a:endParaRPr lang="en-US" altLang="en-US"/>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980668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42797" indent="-285691">
              <a:spcBef>
                <a:spcPct val="30000"/>
              </a:spcBef>
              <a:buClr>
                <a:srgbClr val="00B050"/>
              </a:buClr>
              <a:buFont typeface="Wingdings" pitchFamily="2" charset="2"/>
              <a:buChar char="n"/>
              <a:defRPr sz="1200">
                <a:solidFill>
                  <a:schemeClr val="tx1"/>
                </a:solidFill>
                <a:latin typeface="Calibri" pitchFamily="34" charset="0"/>
              </a:defRPr>
            </a:lvl2pPr>
            <a:lvl3pPr marL="1142765" indent="-228553">
              <a:spcBef>
                <a:spcPct val="30000"/>
              </a:spcBef>
              <a:buFont typeface="Wingdings" pitchFamily="2" charset="2"/>
              <a:buChar char="v"/>
              <a:defRPr sz="1200">
                <a:solidFill>
                  <a:schemeClr val="tx1"/>
                </a:solidFill>
                <a:latin typeface="Calibri" pitchFamily="34" charset="0"/>
              </a:defRPr>
            </a:lvl3pPr>
            <a:lvl4pPr marL="1599872" indent="-228553">
              <a:spcBef>
                <a:spcPct val="30000"/>
              </a:spcBef>
              <a:defRPr sz="1200">
                <a:solidFill>
                  <a:schemeClr val="tx1"/>
                </a:solidFill>
                <a:latin typeface="Calibri" pitchFamily="34" charset="0"/>
              </a:defRPr>
            </a:lvl4pPr>
            <a:lvl5pPr marL="2056975" indent="-228553">
              <a:spcBef>
                <a:spcPct val="30000"/>
              </a:spcBef>
              <a:defRPr sz="1200">
                <a:solidFill>
                  <a:schemeClr val="tx1"/>
                </a:solidFill>
                <a:latin typeface="Calibri" pitchFamily="34" charset="0"/>
              </a:defRPr>
            </a:lvl5pPr>
            <a:lvl6pPr marL="2514082" indent="-228553" eaLnBrk="0" fontAlgn="base" hangingPunct="0">
              <a:spcBef>
                <a:spcPct val="30000"/>
              </a:spcBef>
              <a:spcAft>
                <a:spcPct val="0"/>
              </a:spcAft>
              <a:defRPr sz="1200">
                <a:solidFill>
                  <a:schemeClr val="tx1"/>
                </a:solidFill>
                <a:latin typeface="Calibri" pitchFamily="34" charset="0"/>
              </a:defRPr>
            </a:lvl6pPr>
            <a:lvl7pPr marL="2971188" indent="-228553" eaLnBrk="0" fontAlgn="base" hangingPunct="0">
              <a:spcBef>
                <a:spcPct val="30000"/>
              </a:spcBef>
              <a:spcAft>
                <a:spcPct val="0"/>
              </a:spcAft>
              <a:defRPr sz="1200">
                <a:solidFill>
                  <a:schemeClr val="tx1"/>
                </a:solidFill>
                <a:latin typeface="Calibri" pitchFamily="34" charset="0"/>
              </a:defRPr>
            </a:lvl7pPr>
            <a:lvl8pPr marL="3428294" indent="-228553" eaLnBrk="0" fontAlgn="base" hangingPunct="0">
              <a:spcBef>
                <a:spcPct val="30000"/>
              </a:spcBef>
              <a:spcAft>
                <a:spcPct val="0"/>
              </a:spcAft>
              <a:defRPr sz="1200">
                <a:solidFill>
                  <a:schemeClr val="tx1"/>
                </a:solidFill>
                <a:latin typeface="Calibri" pitchFamily="34" charset="0"/>
              </a:defRPr>
            </a:lvl8pPr>
            <a:lvl9pPr marL="3885400" indent="-228553"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3BFEAA3D-A578-4AED-8EB2-F19A1A27C7E0}" type="slidenum">
              <a:rPr lang="en-US" altLang="en-US"/>
              <a:pPr>
                <a:spcBef>
                  <a:spcPct val="0"/>
                </a:spcBef>
                <a:buClrTx/>
                <a:buFontTx/>
                <a:buNone/>
              </a:pPr>
              <a:t>7</a:t>
            </a:fld>
            <a:endParaRPr lang="en-US" altLang="en-US"/>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Box 1 – Gross distribution</a:t>
            </a:r>
          </a:p>
          <a:p>
            <a:pPr eaLnBrk="1" hangingPunct="1"/>
            <a:r>
              <a:rPr lang="en-US" altLang="en-US" dirty="0" smtClean="0"/>
              <a:t>Box 2a – Taxable amount – NOTE: If taxable amount is determined no further action is needed to determine taxable amount</a:t>
            </a:r>
          </a:p>
          <a:p>
            <a:pPr eaLnBrk="1" hangingPunct="1"/>
            <a:r>
              <a:rPr lang="en-US" altLang="en-US" dirty="0" smtClean="0"/>
              <a:t>If Taxable amount not determined is checked, Simplified General Rule calculation will be required. </a:t>
            </a:r>
          </a:p>
          <a:p>
            <a:pPr eaLnBrk="1" hangingPunct="1"/>
            <a:r>
              <a:rPr lang="en-US" altLang="en-US" dirty="0" smtClean="0"/>
              <a:t>Box 9b indicates employee contribution which will be used in the Simplified General Rule if taxable amount is not included in box 2a.</a:t>
            </a:r>
          </a:p>
          <a:p>
            <a:pPr eaLnBrk="1" hangingPunct="1"/>
            <a:r>
              <a:rPr lang="en-US" altLang="en-US" dirty="0" smtClean="0"/>
              <a:t>If box 2a is zero (not just blank), the distribution is non taxable . Correct Box 2a to read zero.)</a:t>
            </a:r>
          </a:p>
          <a:p>
            <a:pPr eaLnBrk="1" hangingPunct="1"/>
            <a:r>
              <a:rPr lang="en-US" altLang="en-US" dirty="0" smtClean="0"/>
              <a:t>Box 7 – </a:t>
            </a:r>
            <a:r>
              <a:rPr lang="en-US" altLang="en-US" b="1" dirty="0" smtClean="0"/>
              <a:t>Distribution code covered in one of next charts</a:t>
            </a:r>
          </a:p>
          <a:p>
            <a:pPr eaLnBrk="1" hangingPunct="1"/>
            <a:r>
              <a:rPr lang="en-US" altLang="en-US" dirty="0" smtClean="0"/>
              <a:t>Box 7 – </a:t>
            </a:r>
            <a:r>
              <a:rPr lang="en-US" altLang="en-US" b="1" dirty="0" smtClean="0"/>
              <a:t>Checked if IRA</a:t>
            </a:r>
          </a:p>
          <a:p>
            <a:pPr eaLnBrk="1" hangingPunct="1"/>
            <a:r>
              <a:rPr lang="en-US" altLang="en-US" dirty="0" smtClean="0"/>
              <a:t>Boxes 4 and 12 – Federal and State Income tax withheld</a:t>
            </a:r>
          </a:p>
          <a:p>
            <a:pPr eaLnBrk="1" hangingPunct="1"/>
            <a:endParaRPr lang="en-US" altLang="en-US" dirty="0" smtClean="0"/>
          </a:p>
          <a:p>
            <a:pPr eaLnBrk="1" hangingPunct="1"/>
            <a:r>
              <a:rPr lang="en-US" altLang="en-US" b="1" dirty="0" smtClean="0">
                <a:solidFill>
                  <a:srgbClr val="FF0000"/>
                </a:solidFill>
              </a:rPr>
              <a:t>BOX 7 IS FIRST PLACE TO LOOK!</a:t>
            </a:r>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3522746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cs typeface="Arial" charset="0"/>
            </a:endParaRPr>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53907" indent="-288866">
              <a:spcBef>
                <a:spcPct val="30000"/>
              </a:spcBef>
              <a:buClr>
                <a:srgbClr val="00B050"/>
              </a:buClr>
              <a:buFont typeface="Wingdings" pitchFamily="2" charset="2"/>
              <a:buChar char="n"/>
              <a:defRPr sz="1200">
                <a:solidFill>
                  <a:schemeClr val="tx1"/>
                </a:solidFill>
                <a:latin typeface="Calibri" pitchFamily="34" charset="0"/>
              </a:defRPr>
            </a:lvl2pPr>
            <a:lvl3pPr marL="1160224" indent="-231728">
              <a:spcBef>
                <a:spcPct val="30000"/>
              </a:spcBef>
              <a:buFont typeface="Wingdings" pitchFamily="2" charset="2"/>
              <a:buChar char="v"/>
              <a:defRPr sz="1200">
                <a:solidFill>
                  <a:schemeClr val="tx1"/>
                </a:solidFill>
                <a:latin typeface="Calibri" pitchFamily="34" charset="0"/>
              </a:defRPr>
            </a:lvl3pPr>
            <a:lvl4pPr marL="1625265" indent="-231728">
              <a:spcBef>
                <a:spcPct val="30000"/>
              </a:spcBef>
              <a:defRPr sz="1200">
                <a:solidFill>
                  <a:schemeClr val="tx1"/>
                </a:solidFill>
                <a:latin typeface="Calibri" pitchFamily="34" charset="0"/>
              </a:defRPr>
            </a:lvl4pPr>
            <a:lvl5pPr marL="2090308" indent="-231728">
              <a:spcBef>
                <a:spcPct val="30000"/>
              </a:spcBef>
              <a:defRPr sz="1200">
                <a:solidFill>
                  <a:schemeClr val="tx1"/>
                </a:solidFill>
                <a:latin typeface="Calibri" pitchFamily="34" charset="0"/>
              </a:defRPr>
            </a:lvl5pPr>
            <a:lvl6pPr marL="2547414" indent="-231728" eaLnBrk="0" fontAlgn="base" hangingPunct="0">
              <a:spcBef>
                <a:spcPct val="30000"/>
              </a:spcBef>
              <a:spcAft>
                <a:spcPct val="0"/>
              </a:spcAft>
              <a:defRPr sz="1200">
                <a:solidFill>
                  <a:schemeClr val="tx1"/>
                </a:solidFill>
                <a:latin typeface="Calibri" pitchFamily="34" charset="0"/>
              </a:defRPr>
            </a:lvl6pPr>
            <a:lvl7pPr marL="3004519" indent="-231728" eaLnBrk="0" fontAlgn="base" hangingPunct="0">
              <a:spcBef>
                <a:spcPct val="30000"/>
              </a:spcBef>
              <a:spcAft>
                <a:spcPct val="0"/>
              </a:spcAft>
              <a:defRPr sz="1200">
                <a:solidFill>
                  <a:schemeClr val="tx1"/>
                </a:solidFill>
                <a:latin typeface="Calibri" pitchFamily="34" charset="0"/>
              </a:defRPr>
            </a:lvl7pPr>
            <a:lvl8pPr marL="3461625" indent="-231728" eaLnBrk="0" fontAlgn="base" hangingPunct="0">
              <a:spcBef>
                <a:spcPct val="30000"/>
              </a:spcBef>
              <a:spcAft>
                <a:spcPct val="0"/>
              </a:spcAft>
              <a:defRPr sz="1200">
                <a:solidFill>
                  <a:schemeClr val="tx1"/>
                </a:solidFill>
                <a:latin typeface="Calibri" pitchFamily="34" charset="0"/>
              </a:defRPr>
            </a:lvl8pPr>
            <a:lvl9pPr marL="3918732" indent="-231728"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AB3433C4-7DCF-45A9-8763-DB2592E205EB}" type="slidenum">
              <a:rPr lang="en-US" altLang="en-US"/>
              <a:pPr>
                <a:spcBef>
                  <a:spcPct val="0"/>
                </a:spcBef>
                <a:buClrTx/>
                <a:buFontTx/>
                <a:buNone/>
              </a:pPr>
              <a:t>77</a:t>
            </a:fld>
            <a:endParaRPr lang="en-US" altLang="en-US"/>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5564555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b="1" dirty="0" smtClean="0"/>
              <a:t>From Instructions to Form 4852:</a:t>
            </a:r>
          </a:p>
          <a:p>
            <a:pPr marL="174209" indent="-174209">
              <a:buFont typeface="Arial" panose="020B0604020202020204" pitchFamily="34" charset="0"/>
              <a:buChar char="•"/>
              <a:defRPr/>
            </a:pPr>
            <a:r>
              <a:rPr lang="en-US" b="1" dirty="0" smtClean="0"/>
              <a:t>Retain a copy of Form 4852 for your records</a:t>
            </a:r>
          </a:p>
          <a:p>
            <a:pPr marL="174209" indent="-174209">
              <a:buFont typeface="Arial" panose="020B0604020202020204" pitchFamily="34" charset="0"/>
              <a:buChar char="•"/>
              <a:defRPr/>
            </a:pPr>
            <a:r>
              <a:rPr lang="en-US" b="1" dirty="0" smtClean="0"/>
              <a:t>Check your Social Security Statement (received at least a full year after the date shown on line 4) against Form 4852 </a:t>
            </a:r>
          </a:p>
          <a:p>
            <a:pPr marL="174209" indent="-174209">
              <a:buFont typeface="Arial" panose="020B0604020202020204" pitchFamily="34" charset="0"/>
              <a:buChar char="•"/>
              <a:defRPr/>
            </a:pPr>
            <a:r>
              <a:rPr lang="en-US" b="1" dirty="0" smtClean="0"/>
              <a:t>If the earnings you reported on Form 4852 are not shown in the statement, you should contact the Social Security Administration (SSA) at the telephone number shown on the statement</a:t>
            </a:r>
          </a:p>
          <a:p>
            <a:pPr marL="174209" indent="-174209">
              <a:buFont typeface="Arial" panose="020B0604020202020204" pitchFamily="34" charset="0"/>
              <a:buChar char="•"/>
              <a:defRPr/>
            </a:pPr>
            <a:r>
              <a:rPr lang="en-US" b="1" dirty="0" smtClean="0"/>
              <a:t>Alternatively, after September 30 following the date shown on line 4, you may contact your local SSA office to verify wages reported by your employers</a:t>
            </a:r>
          </a:p>
        </p:txBody>
      </p:sp>
      <p:sp>
        <p:nvSpPr>
          <p:cNvPr id="171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53907" indent="-288866">
              <a:spcBef>
                <a:spcPct val="30000"/>
              </a:spcBef>
              <a:buClr>
                <a:srgbClr val="00B050"/>
              </a:buClr>
              <a:buFont typeface="Wingdings" pitchFamily="2" charset="2"/>
              <a:buChar char="n"/>
              <a:defRPr sz="1200">
                <a:solidFill>
                  <a:schemeClr val="tx1"/>
                </a:solidFill>
                <a:latin typeface="Calibri" pitchFamily="34" charset="0"/>
              </a:defRPr>
            </a:lvl2pPr>
            <a:lvl3pPr marL="1160224" indent="-231728">
              <a:spcBef>
                <a:spcPct val="30000"/>
              </a:spcBef>
              <a:buFont typeface="Wingdings" pitchFamily="2" charset="2"/>
              <a:buChar char="v"/>
              <a:defRPr sz="1200">
                <a:solidFill>
                  <a:schemeClr val="tx1"/>
                </a:solidFill>
                <a:latin typeface="Calibri" pitchFamily="34" charset="0"/>
              </a:defRPr>
            </a:lvl3pPr>
            <a:lvl4pPr marL="1625265" indent="-231728">
              <a:spcBef>
                <a:spcPct val="30000"/>
              </a:spcBef>
              <a:defRPr sz="1200">
                <a:solidFill>
                  <a:schemeClr val="tx1"/>
                </a:solidFill>
                <a:latin typeface="Calibri" pitchFamily="34" charset="0"/>
              </a:defRPr>
            </a:lvl4pPr>
            <a:lvl5pPr marL="2090308" indent="-231728">
              <a:spcBef>
                <a:spcPct val="30000"/>
              </a:spcBef>
              <a:defRPr sz="1200">
                <a:solidFill>
                  <a:schemeClr val="tx1"/>
                </a:solidFill>
                <a:latin typeface="Calibri" pitchFamily="34" charset="0"/>
              </a:defRPr>
            </a:lvl5pPr>
            <a:lvl6pPr marL="2547414" indent="-231728" eaLnBrk="0" fontAlgn="base" hangingPunct="0">
              <a:spcBef>
                <a:spcPct val="30000"/>
              </a:spcBef>
              <a:spcAft>
                <a:spcPct val="0"/>
              </a:spcAft>
              <a:defRPr sz="1200">
                <a:solidFill>
                  <a:schemeClr val="tx1"/>
                </a:solidFill>
                <a:latin typeface="Calibri" pitchFamily="34" charset="0"/>
              </a:defRPr>
            </a:lvl6pPr>
            <a:lvl7pPr marL="3004519" indent="-231728" eaLnBrk="0" fontAlgn="base" hangingPunct="0">
              <a:spcBef>
                <a:spcPct val="30000"/>
              </a:spcBef>
              <a:spcAft>
                <a:spcPct val="0"/>
              </a:spcAft>
              <a:defRPr sz="1200">
                <a:solidFill>
                  <a:schemeClr val="tx1"/>
                </a:solidFill>
                <a:latin typeface="Calibri" pitchFamily="34" charset="0"/>
              </a:defRPr>
            </a:lvl7pPr>
            <a:lvl8pPr marL="3461625" indent="-231728" eaLnBrk="0" fontAlgn="base" hangingPunct="0">
              <a:spcBef>
                <a:spcPct val="30000"/>
              </a:spcBef>
              <a:spcAft>
                <a:spcPct val="0"/>
              </a:spcAft>
              <a:defRPr sz="1200">
                <a:solidFill>
                  <a:schemeClr val="tx1"/>
                </a:solidFill>
                <a:latin typeface="Calibri" pitchFamily="34" charset="0"/>
              </a:defRPr>
            </a:lvl8pPr>
            <a:lvl9pPr marL="3918732" indent="-231728"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A57FB2CE-3A75-461B-B3EB-2910BCE868DD}" type="slidenum">
              <a:rPr lang="en-US" altLang="en-US"/>
              <a:pPr>
                <a:spcBef>
                  <a:spcPct val="0"/>
                </a:spcBef>
                <a:buClrTx/>
                <a:buFontTx/>
                <a:buNone/>
              </a:pPr>
              <a:t>78</a:t>
            </a:fld>
            <a:endParaRPr lang="en-US" altLang="en-US"/>
          </a:p>
        </p:txBody>
      </p:sp>
      <p:sp>
        <p:nvSpPr>
          <p:cNvPr id="6" name="Footer Placeholder 5"/>
          <p:cNvSpPr>
            <a:spLocks noGrp="1"/>
          </p:cNvSpPr>
          <p:nvPr>
            <p:ph type="ftr" sz="quarter" idx="10"/>
          </p:nvPr>
        </p:nvSpPr>
        <p:spPr/>
        <p:txBody>
          <a:bodyPr/>
          <a:lstStyle/>
          <a:p>
            <a:endParaRPr lang="en-US"/>
          </a:p>
        </p:txBody>
      </p:sp>
      <p:sp>
        <p:nvSpPr>
          <p:cNvPr id="7" name="Header Placeholder 6"/>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1641751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2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42797" indent="-285691">
              <a:spcBef>
                <a:spcPct val="30000"/>
              </a:spcBef>
              <a:buClr>
                <a:srgbClr val="00B050"/>
              </a:buClr>
              <a:buFont typeface="Wingdings" pitchFamily="2" charset="2"/>
              <a:buChar char="n"/>
              <a:defRPr sz="1200">
                <a:solidFill>
                  <a:schemeClr val="tx1"/>
                </a:solidFill>
                <a:latin typeface="Calibri" pitchFamily="34" charset="0"/>
              </a:defRPr>
            </a:lvl2pPr>
            <a:lvl3pPr marL="1142765" indent="-228553">
              <a:spcBef>
                <a:spcPct val="30000"/>
              </a:spcBef>
              <a:buFont typeface="Wingdings" pitchFamily="2" charset="2"/>
              <a:buChar char="v"/>
              <a:defRPr sz="1200">
                <a:solidFill>
                  <a:schemeClr val="tx1"/>
                </a:solidFill>
                <a:latin typeface="Calibri" pitchFamily="34" charset="0"/>
              </a:defRPr>
            </a:lvl3pPr>
            <a:lvl4pPr marL="1599872" indent="-228553">
              <a:spcBef>
                <a:spcPct val="30000"/>
              </a:spcBef>
              <a:defRPr sz="1200">
                <a:solidFill>
                  <a:schemeClr val="tx1"/>
                </a:solidFill>
                <a:latin typeface="Calibri" pitchFamily="34" charset="0"/>
              </a:defRPr>
            </a:lvl4pPr>
            <a:lvl5pPr marL="2056975" indent="-228553">
              <a:spcBef>
                <a:spcPct val="30000"/>
              </a:spcBef>
              <a:defRPr sz="1200">
                <a:solidFill>
                  <a:schemeClr val="tx1"/>
                </a:solidFill>
                <a:latin typeface="Calibri" pitchFamily="34" charset="0"/>
              </a:defRPr>
            </a:lvl5pPr>
            <a:lvl6pPr marL="2514082" indent="-228553" eaLnBrk="0" fontAlgn="base" hangingPunct="0">
              <a:spcBef>
                <a:spcPct val="30000"/>
              </a:spcBef>
              <a:spcAft>
                <a:spcPct val="0"/>
              </a:spcAft>
              <a:defRPr sz="1200">
                <a:solidFill>
                  <a:schemeClr val="tx1"/>
                </a:solidFill>
                <a:latin typeface="Calibri" pitchFamily="34" charset="0"/>
              </a:defRPr>
            </a:lvl6pPr>
            <a:lvl7pPr marL="2971188" indent="-228553" eaLnBrk="0" fontAlgn="base" hangingPunct="0">
              <a:spcBef>
                <a:spcPct val="30000"/>
              </a:spcBef>
              <a:spcAft>
                <a:spcPct val="0"/>
              </a:spcAft>
              <a:defRPr sz="1200">
                <a:solidFill>
                  <a:schemeClr val="tx1"/>
                </a:solidFill>
                <a:latin typeface="Calibri" pitchFamily="34" charset="0"/>
              </a:defRPr>
            </a:lvl7pPr>
            <a:lvl8pPr marL="3428294" indent="-228553" eaLnBrk="0" fontAlgn="base" hangingPunct="0">
              <a:spcBef>
                <a:spcPct val="30000"/>
              </a:spcBef>
              <a:spcAft>
                <a:spcPct val="0"/>
              </a:spcAft>
              <a:defRPr sz="1200">
                <a:solidFill>
                  <a:schemeClr val="tx1"/>
                </a:solidFill>
                <a:latin typeface="Calibri" pitchFamily="34" charset="0"/>
              </a:defRPr>
            </a:lvl8pPr>
            <a:lvl9pPr marL="3885400" indent="-228553"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0276184F-8345-48AC-B376-0DA38060E34B}" type="slidenum">
              <a:rPr lang="en-US" altLang="en-US"/>
              <a:pPr>
                <a:spcBef>
                  <a:spcPct val="0"/>
                </a:spcBef>
                <a:buClrTx/>
                <a:buFontTx/>
                <a:buNone/>
              </a:pPr>
              <a:t>83</a:t>
            </a:fld>
            <a:endParaRPr lang="en-US" altLang="en-US"/>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747560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42797" indent="-285691">
              <a:spcBef>
                <a:spcPct val="30000"/>
              </a:spcBef>
              <a:buClr>
                <a:srgbClr val="00B050"/>
              </a:buClr>
              <a:buFont typeface="Wingdings" pitchFamily="2" charset="2"/>
              <a:buChar char="n"/>
              <a:defRPr sz="1200">
                <a:solidFill>
                  <a:schemeClr val="tx1"/>
                </a:solidFill>
                <a:latin typeface="Calibri" pitchFamily="34" charset="0"/>
              </a:defRPr>
            </a:lvl2pPr>
            <a:lvl3pPr marL="1142765" indent="-228553">
              <a:spcBef>
                <a:spcPct val="30000"/>
              </a:spcBef>
              <a:buFont typeface="Wingdings" pitchFamily="2" charset="2"/>
              <a:buChar char="v"/>
              <a:defRPr sz="1200">
                <a:solidFill>
                  <a:schemeClr val="tx1"/>
                </a:solidFill>
                <a:latin typeface="Calibri" pitchFamily="34" charset="0"/>
              </a:defRPr>
            </a:lvl3pPr>
            <a:lvl4pPr marL="1599872" indent="-228553">
              <a:spcBef>
                <a:spcPct val="30000"/>
              </a:spcBef>
              <a:defRPr sz="1200">
                <a:solidFill>
                  <a:schemeClr val="tx1"/>
                </a:solidFill>
                <a:latin typeface="Calibri" pitchFamily="34" charset="0"/>
              </a:defRPr>
            </a:lvl4pPr>
            <a:lvl5pPr marL="2056975" indent="-228553">
              <a:spcBef>
                <a:spcPct val="30000"/>
              </a:spcBef>
              <a:defRPr sz="1200">
                <a:solidFill>
                  <a:schemeClr val="tx1"/>
                </a:solidFill>
                <a:latin typeface="Calibri" pitchFamily="34" charset="0"/>
              </a:defRPr>
            </a:lvl5pPr>
            <a:lvl6pPr marL="2514082" indent="-228553" eaLnBrk="0" fontAlgn="base" hangingPunct="0">
              <a:spcBef>
                <a:spcPct val="30000"/>
              </a:spcBef>
              <a:spcAft>
                <a:spcPct val="0"/>
              </a:spcAft>
              <a:defRPr sz="1200">
                <a:solidFill>
                  <a:schemeClr val="tx1"/>
                </a:solidFill>
                <a:latin typeface="Calibri" pitchFamily="34" charset="0"/>
              </a:defRPr>
            </a:lvl6pPr>
            <a:lvl7pPr marL="2971188" indent="-228553" eaLnBrk="0" fontAlgn="base" hangingPunct="0">
              <a:spcBef>
                <a:spcPct val="30000"/>
              </a:spcBef>
              <a:spcAft>
                <a:spcPct val="0"/>
              </a:spcAft>
              <a:defRPr sz="1200">
                <a:solidFill>
                  <a:schemeClr val="tx1"/>
                </a:solidFill>
                <a:latin typeface="Calibri" pitchFamily="34" charset="0"/>
              </a:defRPr>
            </a:lvl7pPr>
            <a:lvl8pPr marL="3428294" indent="-228553" eaLnBrk="0" fontAlgn="base" hangingPunct="0">
              <a:spcBef>
                <a:spcPct val="30000"/>
              </a:spcBef>
              <a:spcAft>
                <a:spcPct val="0"/>
              </a:spcAft>
              <a:defRPr sz="1200">
                <a:solidFill>
                  <a:schemeClr val="tx1"/>
                </a:solidFill>
                <a:latin typeface="Calibri" pitchFamily="34" charset="0"/>
              </a:defRPr>
            </a:lvl8pPr>
            <a:lvl9pPr marL="3885400" indent="-228553"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98F2B7E6-1536-4239-913B-B289903B476B}" type="slidenum">
              <a:rPr lang="en-US" altLang="en-US"/>
              <a:pPr>
                <a:spcBef>
                  <a:spcPct val="0"/>
                </a:spcBef>
                <a:buClrTx/>
                <a:buFontTx/>
                <a:buNone/>
              </a:pPr>
              <a:t>9</a:t>
            </a:fld>
            <a:endParaRPr lang="en-US" altLang="en-US"/>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668434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42797" indent="-285691">
              <a:spcBef>
                <a:spcPct val="30000"/>
              </a:spcBef>
              <a:buClr>
                <a:srgbClr val="00B050"/>
              </a:buClr>
              <a:buFont typeface="Wingdings" pitchFamily="2" charset="2"/>
              <a:buChar char="n"/>
              <a:defRPr sz="1200">
                <a:solidFill>
                  <a:schemeClr val="tx1"/>
                </a:solidFill>
                <a:latin typeface="Calibri" pitchFamily="34" charset="0"/>
              </a:defRPr>
            </a:lvl2pPr>
            <a:lvl3pPr marL="1142765" indent="-228553">
              <a:spcBef>
                <a:spcPct val="30000"/>
              </a:spcBef>
              <a:buFont typeface="Wingdings" pitchFamily="2" charset="2"/>
              <a:buChar char="v"/>
              <a:defRPr sz="1200">
                <a:solidFill>
                  <a:schemeClr val="tx1"/>
                </a:solidFill>
                <a:latin typeface="Calibri" pitchFamily="34" charset="0"/>
              </a:defRPr>
            </a:lvl3pPr>
            <a:lvl4pPr marL="1599872" indent="-228553">
              <a:spcBef>
                <a:spcPct val="30000"/>
              </a:spcBef>
              <a:defRPr sz="1200">
                <a:solidFill>
                  <a:schemeClr val="tx1"/>
                </a:solidFill>
                <a:latin typeface="Calibri" pitchFamily="34" charset="0"/>
              </a:defRPr>
            </a:lvl4pPr>
            <a:lvl5pPr marL="2056975" indent="-228553">
              <a:spcBef>
                <a:spcPct val="30000"/>
              </a:spcBef>
              <a:defRPr sz="1200">
                <a:solidFill>
                  <a:schemeClr val="tx1"/>
                </a:solidFill>
                <a:latin typeface="Calibri" pitchFamily="34" charset="0"/>
              </a:defRPr>
            </a:lvl5pPr>
            <a:lvl6pPr marL="2514082" indent="-228553" eaLnBrk="0" fontAlgn="base" hangingPunct="0">
              <a:spcBef>
                <a:spcPct val="30000"/>
              </a:spcBef>
              <a:spcAft>
                <a:spcPct val="0"/>
              </a:spcAft>
              <a:defRPr sz="1200">
                <a:solidFill>
                  <a:schemeClr val="tx1"/>
                </a:solidFill>
                <a:latin typeface="Calibri" pitchFamily="34" charset="0"/>
              </a:defRPr>
            </a:lvl6pPr>
            <a:lvl7pPr marL="2971188" indent="-228553" eaLnBrk="0" fontAlgn="base" hangingPunct="0">
              <a:spcBef>
                <a:spcPct val="30000"/>
              </a:spcBef>
              <a:spcAft>
                <a:spcPct val="0"/>
              </a:spcAft>
              <a:defRPr sz="1200">
                <a:solidFill>
                  <a:schemeClr val="tx1"/>
                </a:solidFill>
                <a:latin typeface="Calibri" pitchFamily="34" charset="0"/>
              </a:defRPr>
            </a:lvl7pPr>
            <a:lvl8pPr marL="3428294" indent="-228553" eaLnBrk="0" fontAlgn="base" hangingPunct="0">
              <a:spcBef>
                <a:spcPct val="30000"/>
              </a:spcBef>
              <a:spcAft>
                <a:spcPct val="0"/>
              </a:spcAft>
              <a:defRPr sz="1200">
                <a:solidFill>
                  <a:schemeClr val="tx1"/>
                </a:solidFill>
                <a:latin typeface="Calibri" pitchFamily="34" charset="0"/>
              </a:defRPr>
            </a:lvl8pPr>
            <a:lvl9pPr marL="3885400" indent="-228553"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7110DB6B-9E7A-4EA8-AF20-F410193D24BD}" type="slidenum">
              <a:rPr lang="en-US" altLang="en-US"/>
              <a:pPr>
                <a:spcBef>
                  <a:spcPct val="0"/>
                </a:spcBef>
                <a:buClrTx/>
                <a:buFontTx/>
                <a:buNone/>
              </a:pPr>
              <a:t>10</a:t>
            </a:fld>
            <a:endParaRPr lang="en-US" altLang="en-US"/>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957794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42797" indent="-285691">
              <a:spcBef>
                <a:spcPct val="30000"/>
              </a:spcBef>
              <a:buClr>
                <a:srgbClr val="00B050"/>
              </a:buClr>
              <a:buFont typeface="Wingdings" pitchFamily="2" charset="2"/>
              <a:buChar char="n"/>
              <a:defRPr sz="1200">
                <a:solidFill>
                  <a:schemeClr val="tx1"/>
                </a:solidFill>
                <a:latin typeface="Calibri" pitchFamily="34" charset="0"/>
              </a:defRPr>
            </a:lvl2pPr>
            <a:lvl3pPr marL="1142765" indent="-228553">
              <a:spcBef>
                <a:spcPct val="30000"/>
              </a:spcBef>
              <a:buFont typeface="Wingdings" pitchFamily="2" charset="2"/>
              <a:buChar char="v"/>
              <a:defRPr sz="1200">
                <a:solidFill>
                  <a:schemeClr val="tx1"/>
                </a:solidFill>
                <a:latin typeface="Calibri" pitchFamily="34" charset="0"/>
              </a:defRPr>
            </a:lvl3pPr>
            <a:lvl4pPr marL="1599872" indent="-228553">
              <a:spcBef>
                <a:spcPct val="30000"/>
              </a:spcBef>
              <a:defRPr sz="1200">
                <a:solidFill>
                  <a:schemeClr val="tx1"/>
                </a:solidFill>
                <a:latin typeface="Calibri" pitchFamily="34" charset="0"/>
              </a:defRPr>
            </a:lvl4pPr>
            <a:lvl5pPr marL="2056975" indent="-228553">
              <a:spcBef>
                <a:spcPct val="30000"/>
              </a:spcBef>
              <a:defRPr sz="1200">
                <a:solidFill>
                  <a:schemeClr val="tx1"/>
                </a:solidFill>
                <a:latin typeface="Calibri" pitchFamily="34" charset="0"/>
              </a:defRPr>
            </a:lvl5pPr>
            <a:lvl6pPr marL="2514082" indent="-228553" eaLnBrk="0" fontAlgn="base" hangingPunct="0">
              <a:spcBef>
                <a:spcPct val="30000"/>
              </a:spcBef>
              <a:spcAft>
                <a:spcPct val="0"/>
              </a:spcAft>
              <a:defRPr sz="1200">
                <a:solidFill>
                  <a:schemeClr val="tx1"/>
                </a:solidFill>
                <a:latin typeface="Calibri" pitchFamily="34" charset="0"/>
              </a:defRPr>
            </a:lvl6pPr>
            <a:lvl7pPr marL="2971188" indent="-228553" eaLnBrk="0" fontAlgn="base" hangingPunct="0">
              <a:spcBef>
                <a:spcPct val="30000"/>
              </a:spcBef>
              <a:spcAft>
                <a:spcPct val="0"/>
              </a:spcAft>
              <a:defRPr sz="1200">
                <a:solidFill>
                  <a:schemeClr val="tx1"/>
                </a:solidFill>
                <a:latin typeface="Calibri" pitchFamily="34" charset="0"/>
              </a:defRPr>
            </a:lvl7pPr>
            <a:lvl8pPr marL="3428294" indent="-228553" eaLnBrk="0" fontAlgn="base" hangingPunct="0">
              <a:spcBef>
                <a:spcPct val="30000"/>
              </a:spcBef>
              <a:spcAft>
                <a:spcPct val="0"/>
              </a:spcAft>
              <a:defRPr sz="1200">
                <a:solidFill>
                  <a:schemeClr val="tx1"/>
                </a:solidFill>
                <a:latin typeface="Calibri" pitchFamily="34" charset="0"/>
              </a:defRPr>
            </a:lvl8pPr>
            <a:lvl9pPr marL="3885400" indent="-228553"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F2D52F9F-4D35-4A43-BC5C-3E4C0B20102A}" type="slidenum">
              <a:rPr lang="en-US" altLang="en-US"/>
              <a:pPr>
                <a:spcBef>
                  <a:spcPct val="0"/>
                </a:spcBef>
                <a:buClrTx/>
                <a:buFontTx/>
                <a:buNone/>
              </a:pPr>
              <a:t>11</a:t>
            </a:fld>
            <a:endParaRPr lang="en-US" altLang="en-US"/>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1061797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6720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90600" y="1122363"/>
            <a:ext cx="7162800" cy="2387600"/>
          </a:xfrm>
        </p:spPr>
        <p:txBody>
          <a:bodyPr anchor="ctr" anchorCtr="0"/>
          <a:lstStyle>
            <a:lvl1pPr algn="ctr">
              <a:defRPr sz="60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90600" y="3810000"/>
            <a:ext cx="7162800" cy="1447800"/>
          </a:xfrm>
        </p:spPr>
        <p:txBody>
          <a:bodyPr>
            <a:normAutofit/>
          </a:bodyPr>
          <a:lstStyle>
            <a:lvl1pPr marL="0" indent="0" algn="ctr">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6444" y="5958117"/>
            <a:ext cx="4612756" cy="408829"/>
          </a:xfrm>
          <a:prstGeom prst="rect">
            <a:avLst/>
          </a:prstGeom>
        </p:spPr>
      </p:pic>
    </p:spTree>
    <p:extLst>
      <p:ext uri="{BB962C8B-B14F-4D97-AF65-F5344CB8AC3E}">
        <p14:creationId xmlns:p14="http://schemas.microsoft.com/office/powerpoint/2010/main" val="651518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mn-lt"/>
              </a:defRPr>
            </a:lvl1pPr>
          </a:lstStyle>
          <a:p>
            <a:r>
              <a:rPr lang="en-US" smtClean="0"/>
              <a:t>Click to edit Master title style</a:t>
            </a:r>
            <a:endParaRPr lang="en-US" dirty="0"/>
          </a:p>
        </p:txBody>
      </p:sp>
      <p:sp>
        <p:nvSpPr>
          <p:cNvPr id="9" name="Footer Placeholder 8"/>
          <p:cNvSpPr>
            <a:spLocks noGrp="1"/>
          </p:cNvSpPr>
          <p:nvPr>
            <p:ph type="ftr" sz="quarter" idx="10"/>
          </p:nvPr>
        </p:nvSpPr>
        <p:spPr/>
        <p:txBody>
          <a:bodyPr/>
          <a:lstStyle>
            <a:lvl1pPr>
              <a:defRPr>
                <a:latin typeface="+mn-lt"/>
              </a:defRPr>
            </a:lvl1pPr>
          </a:lstStyle>
          <a:p>
            <a:r>
              <a:rPr lang="en-US" smtClean="0">
                <a:solidFill>
                  <a:prstClr val="black">
                    <a:tint val="75000"/>
                  </a:prstClr>
                </a:solidFill>
              </a:rPr>
              <a:t>NTTC Training – TY2016</a:t>
            </a:r>
            <a:endParaRPr lang="en-US">
              <a:solidFill>
                <a:prstClr val="black">
                  <a:tint val="75000"/>
                </a:prstClr>
              </a:solidFill>
            </a:endParaRPr>
          </a:p>
        </p:txBody>
      </p:sp>
      <p:sp>
        <p:nvSpPr>
          <p:cNvPr id="10" name="Slide Number Placeholder 9"/>
          <p:cNvSpPr>
            <a:spLocks noGrp="1"/>
          </p:cNvSpPr>
          <p:nvPr>
            <p:ph type="sldNum" sz="quarter" idx="11"/>
          </p:nvPr>
        </p:nvSpPr>
        <p:spPr/>
        <p:txBody>
          <a:bodyPr/>
          <a:lstStyle>
            <a:lvl1pPr>
              <a:defRPr>
                <a:latin typeface="+mn-lt"/>
              </a:defRPr>
            </a:lvl1pPr>
          </a:lstStyle>
          <a:p>
            <a:fld id="{338ED3A5-5DFD-4230-BB90-0044010B1AE1}" type="slidenum">
              <a:rPr lang="en-US" smtClean="0">
                <a:solidFill>
                  <a:prstClr val="black">
                    <a:tint val="75000"/>
                  </a:prstClr>
                </a:solidFill>
              </a:rPr>
              <a:pPr/>
              <a:t>‹#›</a:t>
            </a:fld>
            <a:endParaRPr lang="en-US">
              <a:solidFill>
                <a:prstClr val="black">
                  <a:tint val="75000"/>
                </a:prstClr>
              </a:solidFill>
            </a:endParaRPr>
          </a:p>
        </p:txBody>
      </p:sp>
      <p:sp>
        <p:nvSpPr>
          <p:cNvPr id="4" name="Content Placeholder 3"/>
          <p:cNvSpPr>
            <a:spLocks noGrp="1"/>
          </p:cNvSpPr>
          <p:nvPr>
            <p:ph sz="quarter" idx="12"/>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24041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46484" y="2133600"/>
            <a:ext cx="3657600" cy="3869634"/>
          </a:xfrm>
        </p:spPr>
        <p:txBody>
          <a:bodyPr/>
          <a:lstStyle>
            <a:lvl1pPr>
              <a:defRPr/>
            </a:lvl1pPr>
            <a:lvl2pPr>
              <a:defRPr/>
            </a:lvl2pPr>
            <a:lvl3pPr>
              <a:defRPr/>
            </a:lvl3pPr>
            <a:lvl4pPr>
              <a:defRPr/>
            </a:lvl4pPr>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800600" y="2133600"/>
            <a:ext cx="3657600" cy="3869634"/>
          </a:xfrm>
        </p:spPr>
        <p:txBody>
          <a:bodyPr/>
          <a:lstStyle>
            <a:lvl1pPr>
              <a:defRPr/>
            </a:lvl1pPr>
            <a:lvl2pPr>
              <a:defRPr/>
            </a:lvl2pPr>
            <a:lvl3pPr>
              <a:defRPr/>
            </a:lvl3pPr>
            <a:lvl4pPr>
              <a:defRPr/>
            </a:lvl4pPr>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0" name="Title 9"/>
          <p:cNvSpPr>
            <a:spLocks noGrp="1"/>
          </p:cNvSpPr>
          <p:nvPr>
            <p:ph type="title"/>
          </p:nvPr>
        </p:nvSpPr>
        <p:spPr/>
        <p:txBody>
          <a:bodyPr/>
          <a:lstStyle>
            <a:lvl1pPr>
              <a:defRPr/>
            </a:lvl1pPr>
          </a:lstStyle>
          <a:p>
            <a:r>
              <a:rPr lang="en-US" smtClean="0"/>
              <a:t>Click to edit Master title style</a:t>
            </a:r>
            <a:endParaRPr lang="en-US" dirty="0"/>
          </a:p>
        </p:txBody>
      </p:sp>
      <p:sp>
        <p:nvSpPr>
          <p:cNvPr id="11" name="Footer Placeholder 10"/>
          <p:cNvSpPr>
            <a:spLocks noGrp="1"/>
          </p:cNvSpPr>
          <p:nvPr>
            <p:ph type="ftr" sz="quarter" idx="10"/>
          </p:nvPr>
        </p:nvSpPr>
        <p:spPr/>
        <p:txBody>
          <a:bodyPr/>
          <a:lstStyle>
            <a:lvl1pPr>
              <a:defRPr/>
            </a:lvl1pPr>
          </a:lstStyle>
          <a:p>
            <a:r>
              <a:rPr lang="en-US" smtClean="0">
                <a:solidFill>
                  <a:prstClr val="black">
                    <a:tint val="75000"/>
                  </a:prstClr>
                </a:solidFill>
              </a:rPr>
              <a:t>NTTC Training – TY2016</a:t>
            </a:r>
            <a:endParaRPr lang="en-US">
              <a:solidFill>
                <a:prstClr val="black">
                  <a:tint val="75000"/>
                </a:prstClr>
              </a:solidFill>
            </a:endParaRPr>
          </a:p>
        </p:txBody>
      </p:sp>
      <p:sp>
        <p:nvSpPr>
          <p:cNvPr id="12" name="Slide Number Placeholder 11"/>
          <p:cNvSpPr>
            <a:spLocks noGrp="1"/>
          </p:cNvSpPr>
          <p:nvPr>
            <p:ph type="sldNum" sz="quarter" idx="11"/>
          </p:nvPr>
        </p:nvSpPr>
        <p:spPr/>
        <p:txBody>
          <a:bodyPr/>
          <a:lstStyle/>
          <a:p>
            <a:fld id="{338ED3A5-5DFD-4230-BB90-0044010B1A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8116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82579" y="2147888"/>
            <a:ext cx="3657600" cy="82391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82579" y="2971799"/>
            <a:ext cx="3657600" cy="3007581"/>
          </a:xfrm>
        </p:spPr>
        <p:txBody>
          <a:bodyPr>
            <a:normAutofit/>
          </a:bodyPr>
          <a:lstStyle>
            <a:lvl1pPr>
              <a:defRPr sz="3200"/>
            </a:lvl1pPr>
            <a:lvl2pPr>
              <a:defRPr sz="2800"/>
            </a:lvl2pPr>
            <a:lvl3pPr>
              <a:defRPr sz="2400"/>
            </a:lvl3pPr>
            <a:lvl4pPr>
              <a:defRPr/>
            </a:lvl4pPr>
            <a:lvl5pPr>
              <a:defRPr/>
            </a:lvl5pPr>
          </a:lstStyle>
          <a:p>
            <a:pPr lvl="0"/>
            <a:r>
              <a:rPr lang="en-US" smtClean="0"/>
              <a:t>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800600" y="2147888"/>
            <a:ext cx="3657600" cy="82391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800600" y="2971800"/>
            <a:ext cx="3657600" cy="3007580"/>
          </a:xfrm>
        </p:spPr>
        <p:txBody>
          <a:bodyPr>
            <a:normAutofit/>
          </a:bodyPr>
          <a:lstStyle>
            <a:lvl1pPr>
              <a:defRPr sz="3200"/>
            </a:lvl1pPr>
            <a:lvl2pPr>
              <a:defRPr sz="2800"/>
            </a:lvl2pPr>
            <a:lvl3pPr>
              <a:defRPr sz="2400"/>
            </a:lvl3pPr>
            <a:lvl4pPr>
              <a:defRPr/>
            </a:lvl4pPr>
            <a:lvl5pPr>
              <a:defRPr/>
            </a:lvl5pPr>
          </a:lstStyle>
          <a:p>
            <a:pPr lvl="0"/>
            <a:r>
              <a:rPr lang="en-US" smtClean="0"/>
              <a:t>Edit Master text styles</a:t>
            </a:r>
          </a:p>
          <a:p>
            <a:pPr lvl="1"/>
            <a:r>
              <a:rPr lang="en-US" smtClean="0"/>
              <a:t>Second level</a:t>
            </a:r>
          </a:p>
          <a:p>
            <a:pPr lvl="2"/>
            <a:r>
              <a:rPr lang="en-US" smtClean="0"/>
              <a:t>Third level</a:t>
            </a:r>
          </a:p>
        </p:txBody>
      </p:sp>
      <p:sp>
        <p:nvSpPr>
          <p:cNvPr id="10" name="Footer Placeholder 9"/>
          <p:cNvSpPr>
            <a:spLocks noGrp="1"/>
          </p:cNvSpPr>
          <p:nvPr>
            <p:ph type="ftr" sz="quarter" idx="10"/>
          </p:nvPr>
        </p:nvSpPr>
        <p:spPr/>
        <p:txBody>
          <a:bodyPr/>
          <a:lstStyle>
            <a:lvl1pPr>
              <a:defRPr/>
            </a:lvl1pPr>
          </a:lstStyle>
          <a:p>
            <a:r>
              <a:rPr lang="en-US" smtClean="0">
                <a:solidFill>
                  <a:prstClr val="black">
                    <a:tint val="75000"/>
                  </a:prstClr>
                </a:solidFill>
              </a:rPr>
              <a:t>NTTC Training – TY2016</a:t>
            </a:r>
            <a:endParaRPr lang="en-US">
              <a:solidFill>
                <a:prstClr val="black">
                  <a:tint val="75000"/>
                </a:prstClr>
              </a:solidFill>
            </a:endParaRPr>
          </a:p>
        </p:txBody>
      </p:sp>
      <p:sp>
        <p:nvSpPr>
          <p:cNvPr id="11" name="Slide Number Placeholder 10"/>
          <p:cNvSpPr>
            <a:spLocks noGrp="1"/>
          </p:cNvSpPr>
          <p:nvPr>
            <p:ph type="sldNum" sz="quarter" idx="11"/>
          </p:nvPr>
        </p:nvSpPr>
        <p:spPr/>
        <p:txBody>
          <a:bodyPr/>
          <a:lstStyle/>
          <a:p>
            <a:fld id="{338ED3A5-5DFD-4230-BB90-0044010B1AE1}" type="slidenum">
              <a:rPr lang="en-US" smtClean="0">
                <a:solidFill>
                  <a:prstClr val="black">
                    <a:tint val="75000"/>
                  </a:prstClr>
                </a:solidFill>
              </a:rPr>
              <a:pPr/>
              <a:t>‹#›</a:t>
            </a:fld>
            <a:endParaRPr lang="en-US">
              <a:solidFill>
                <a:prstClr val="black">
                  <a:tint val="75000"/>
                </a:prstClr>
              </a:solidFill>
            </a:endParaRPr>
          </a:p>
        </p:txBody>
      </p:sp>
      <p:sp>
        <p:nvSpPr>
          <p:cNvPr id="12" name="Title 1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798317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bject Over Tex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vl1pPr>
          </a:lstStyle>
          <a:p>
            <a:r>
              <a:rPr lang="en-US" smtClean="0">
                <a:solidFill>
                  <a:prstClr val="black">
                    <a:tint val="75000"/>
                  </a:prstClr>
                </a:solidFill>
              </a:rPr>
              <a:t>NTTC Training – TY2016</a:t>
            </a:r>
            <a:endParaRPr lang="en-US">
              <a:solidFill>
                <a:prstClr val="black">
                  <a:tint val="75000"/>
                </a:prstClr>
              </a:solidFill>
            </a:endParaRPr>
          </a:p>
        </p:txBody>
      </p:sp>
      <p:sp>
        <p:nvSpPr>
          <p:cNvPr id="10" name="Slide Number Placeholder 9"/>
          <p:cNvSpPr>
            <a:spLocks noGrp="1"/>
          </p:cNvSpPr>
          <p:nvPr>
            <p:ph type="sldNum" sz="quarter" idx="11"/>
          </p:nvPr>
        </p:nvSpPr>
        <p:spPr/>
        <p:txBody>
          <a:bodyPr/>
          <a:lstStyle/>
          <a:p>
            <a:fld id="{338ED3A5-5DFD-4230-BB90-0044010B1AE1}"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3"/>
          </p:nvPr>
        </p:nvSpPr>
        <p:spPr>
          <a:xfrm>
            <a:off x="954505" y="4114800"/>
            <a:ext cx="7543800" cy="1879353"/>
          </a:xfrm>
        </p:spPr>
        <p:txBody>
          <a:bodyPr/>
          <a:lstStyle>
            <a:lvl1pPr>
              <a:defRPr/>
            </a:lvl1pPr>
            <a:lvl2pPr>
              <a:defRPr/>
            </a:lvl2pPr>
          </a:lstStyle>
          <a:p>
            <a:pPr lvl="0"/>
            <a:r>
              <a:rPr lang="en-US" smtClean="0"/>
              <a:t>Edit Master text styles</a:t>
            </a:r>
          </a:p>
          <a:p>
            <a:pPr lvl="1"/>
            <a:r>
              <a:rPr lang="en-US" smtClean="0"/>
              <a:t>Second level</a:t>
            </a:r>
          </a:p>
        </p:txBody>
      </p:sp>
      <p:sp>
        <p:nvSpPr>
          <p:cNvPr id="4" name="Picture Placeholder 3"/>
          <p:cNvSpPr>
            <a:spLocks noGrp="1"/>
          </p:cNvSpPr>
          <p:nvPr>
            <p:ph type="pic" sz="quarter" idx="15"/>
          </p:nvPr>
        </p:nvSpPr>
        <p:spPr>
          <a:xfrm>
            <a:off x="954505" y="2141538"/>
            <a:ext cx="7543800" cy="1879600"/>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3397010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Over Objec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vl1pPr>
          </a:lstStyle>
          <a:p>
            <a:r>
              <a:rPr lang="en-US" smtClean="0">
                <a:solidFill>
                  <a:prstClr val="black">
                    <a:tint val="75000"/>
                  </a:prstClr>
                </a:solidFill>
              </a:rPr>
              <a:t>NTTC Training – TY2016</a:t>
            </a:r>
            <a:endParaRPr lang="en-US">
              <a:solidFill>
                <a:prstClr val="black">
                  <a:tint val="75000"/>
                </a:prstClr>
              </a:solidFill>
            </a:endParaRPr>
          </a:p>
        </p:txBody>
      </p:sp>
      <p:sp>
        <p:nvSpPr>
          <p:cNvPr id="10" name="Slide Number Placeholder 9"/>
          <p:cNvSpPr>
            <a:spLocks noGrp="1"/>
          </p:cNvSpPr>
          <p:nvPr>
            <p:ph type="sldNum" sz="quarter" idx="11"/>
          </p:nvPr>
        </p:nvSpPr>
        <p:spPr/>
        <p:txBody>
          <a:bodyPr/>
          <a:lstStyle/>
          <a:p>
            <a:fld id="{338ED3A5-5DFD-4230-BB90-0044010B1AE1}"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11" name="Picture Placeholder 3"/>
          <p:cNvSpPr>
            <a:spLocks noGrp="1"/>
          </p:cNvSpPr>
          <p:nvPr>
            <p:ph type="pic" sz="quarter" idx="15"/>
          </p:nvPr>
        </p:nvSpPr>
        <p:spPr>
          <a:xfrm>
            <a:off x="950495" y="4124158"/>
            <a:ext cx="7543800" cy="1879600"/>
          </a:xfrm>
        </p:spPr>
        <p:txBody>
          <a:bodyPr/>
          <a:lstStyle>
            <a:lvl1pPr marL="0" indent="0">
              <a:buNone/>
              <a:defRPr/>
            </a:lvl1pPr>
          </a:lstStyle>
          <a:p>
            <a:r>
              <a:rPr lang="en-US" smtClean="0"/>
              <a:t>Click icon to add picture</a:t>
            </a:r>
            <a:endParaRPr lang="en-US" dirty="0"/>
          </a:p>
        </p:txBody>
      </p:sp>
      <p:sp>
        <p:nvSpPr>
          <p:cNvPr id="14" name="Text Placeholder 5"/>
          <p:cNvSpPr>
            <a:spLocks noGrp="1"/>
          </p:cNvSpPr>
          <p:nvPr>
            <p:ph type="body" sz="quarter" idx="16"/>
          </p:nvPr>
        </p:nvSpPr>
        <p:spPr>
          <a:xfrm>
            <a:off x="950495" y="2141661"/>
            <a:ext cx="7543800" cy="1879353"/>
          </a:xfrm>
        </p:spPr>
        <p:txBody>
          <a:bodyPr/>
          <a:lstStyle>
            <a:lvl1pPr>
              <a:defRPr/>
            </a:lvl1pPr>
            <a:lvl2pPr>
              <a:defRPr/>
            </a:lvl2p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1624188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lvl1pPr>
              <a:defRPr/>
            </a:lvl1pPr>
          </a:lstStyle>
          <a:p>
            <a:r>
              <a:rPr lang="en-US" smtClean="0">
                <a:solidFill>
                  <a:prstClr val="black">
                    <a:tint val="75000"/>
                  </a:prstClr>
                </a:solidFill>
              </a:rPr>
              <a:t>NTTC Training – TY2016</a:t>
            </a:r>
            <a:endParaRPr lang="en-US">
              <a:solidFill>
                <a:prstClr val="black">
                  <a:tint val="75000"/>
                </a:prstClr>
              </a:solidFill>
            </a:endParaRPr>
          </a:p>
        </p:txBody>
      </p:sp>
      <p:sp>
        <p:nvSpPr>
          <p:cNvPr id="4" name="Slide Number Placeholder 3"/>
          <p:cNvSpPr>
            <a:spLocks noGrp="1"/>
          </p:cNvSpPr>
          <p:nvPr>
            <p:ph type="sldNum" sz="quarter" idx="11"/>
          </p:nvPr>
        </p:nvSpPr>
        <p:spPr/>
        <p:txBody>
          <a:bodyPr/>
          <a:lstStyle/>
          <a:p>
            <a:fld id="{338ED3A5-5DFD-4230-BB90-0044010B1A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4937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r>
              <a:rPr lang="en-US" smtClean="0">
                <a:solidFill>
                  <a:prstClr val="black">
                    <a:tint val="75000"/>
                  </a:prstClr>
                </a:solidFill>
              </a:rPr>
              <a:t>NTTC Training – TY2016</a:t>
            </a:r>
            <a:endParaRPr lang="en-US">
              <a:solidFill>
                <a:prstClr val="black">
                  <a:tint val="75000"/>
                </a:prstClr>
              </a:solidFill>
            </a:endParaRPr>
          </a:p>
        </p:txBody>
      </p:sp>
      <p:sp>
        <p:nvSpPr>
          <p:cNvPr id="6" name="Slide Number Placeholder 5"/>
          <p:cNvSpPr>
            <a:spLocks noGrp="1"/>
          </p:cNvSpPr>
          <p:nvPr>
            <p:ph type="sldNum" sz="quarter" idx="11"/>
          </p:nvPr>
        </p:nvSpPr>
        <p:spPr/>
        <p:txBody>
          <a:bodyPr/>
          <a:lstStyle/>
          <a:p>
            <a:fld id="{338ED3A5-5DFD-4230-BB90-0044010B1A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90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a:solidFill>
            <a:srgbClr val="67202F"/>
          </a:solidFill>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54504" y="2133600"/>
            <a:ext cx="75438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6"/>
          <p:cNvSpPr>
            <a:spLocks noGrp="1"/>
          </p:cNvSpPr>
          <p:nvPr>
            <p:ph type="ftr" sz="quarter" idx="3"/>
          </p:nvPr>
        </p:nvSpPr>
        <p:spPr>
          <a:xfrm>
            <a:off x="1494351" y="6213227"/>
            <a:ext cx="3451360" cy="365125"/>
          </a:xfrm>
          <a:prstGeom prst="rect">
            <a:avLst/>
          </a:prstGeom>
        </p:spPr>
        <p:txBody>
          <a:bodyPr vert="horz" lIns="91440" tIns="45720" rIns="91440" bIns="45720" rtlCol="0" anchor="ctr"/>
          <a:lstStyle>
            <a:lvl1pPr algn="l">
              <a:defRPr sz="1200">
                <a:solidFill>
                  <a:schemeClr val="tx1">
                    <a:tint val="75000"/>
                  </a:schemeClr>
                </a:solidFill>
                <a:latin typeface="+mn-lt"/>
                <a:ea typeface="Verdana" panose="020B0604030504040204" pitchFamily="34" charset="0"/>
                <a:cs typeface="Verdana" panose="020B0604030504040204" pitchFamily="34" charset="0"/>
              </a:defRPr>
            </a:lvl1pPr>
          </a:lstStyle>
          <a:p>
            <a:r>
              <a:rPr lang="en-US" smtClean="0">
                <a:solidFill>
                  <a:prstClr val="black">
                    <a:tint val="75000"/>
                  </a:prstClr>
                </a:solidFill>
              </a:rPr>
              <a:t>NTTC Training – TY2016</a:t>
            </a:r>
            <a:endParaRPr lang="en-US">
              <a:solidFill>
                <a:prstClr val="black">
                  <a:tint val="75000"/>
                </a:prstClr>
              </a:solidFill>
            </a:endParaRPr>
          </a:p>
        </p:txBody>
      </p:sp>
      <p:sp>
        <p:nvSpPr>
          <p:cNvPr id="10" name="Slide Number Placeholder 9"/>
          <p:cNvSpPr>
            <a:spLocks noGrp="1"/>
          </p:cNvSpPr>
          <p:nvPr>
            <p:ph type="sldNum" sz="quarter" idx="4"/>
          </p:nvPr>
        </p:nvSpPr>
        <p:spPr>
          <a:xfrm>
            <a:off x="628650" y="6213227"/>
            <a:ext cx="635607"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338ED3A5-5DFD-4230-BB90-0044010B1AE1}" type="slidenum">
              <a:rPr lang="en-US" smtClean="0">
                <a:solidFill>
                  <a:prstClr val="black">
                    <a:tint val="75000"/>
                  </a:prstClr>
                </a:solidFill>
              </a:rPr>
              <a:pPr/>
              <a:t>‹#›</a:t>
            </a:fld>
            <a:endParaRPr lang="en-US">
              <a:solidFill>
                <a:prstClr val="black">
                  <a:tint val="75000"/>
                </a:prstClr>
              </a:solidFill>
            </a:endParaRPr>
          </a:p>
        </p:txBody>
      </p:sp>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82915" y="6274283"/>
            <a:ext cx="2732435" cy="243012"/>
          </a:xfrm>
          <a:prstGeom prst="rect">
            <a:avLst/>
          </a:prstGeom>
        </p:spPr>
      </p:pic>
    </p:spTree>
    <p:extLst>
      <p:ext uri="{BB962C8B-B14F-4D97-AF65-F5344CB8AC3E}">
        <p14:creationId xmlns:p14="http://schemas.microsoft.com/office/powerpoint/2010/main" val="81929686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iming>
    <p:tnLst>
      <p:par>
        <p:cTn id="1" dur="indefinite" restart="never" nodeType="tmRoot"/>
      </p:par>
    </p:tnLst>
  </p:timing>
  <p:hf hdr="0" dt="0"/>
  <p:txStyles>
    <p:titleStyle>
      <a:lvl1pPr marL="55563" indent="0" algn="l" defTabSz="914400" rtl="0" eaLnBrk="1" latinLnBrk="0" hangingPunct="1">
        <a:lnSpc>
          <a:spcPct val="90000"/>
        </a:lnSpc>
        <a:spcBef>
          <a:spcPct val="0"/>
        </a:spcBef>
        <a:buNone/>
        <a:defRPr sz="4800" b="1" kern="1200">
          <a:solidFill>
            <a:schemeClr val="bg1"/>
          </a:solidFill>
          <a:latin typeface="+mn-lt"/>
          <a:ea typeface="Verdana" panose="020B0604030504040204" pitchFamily="34" charset="0"/>
          <a:cs typeface="Verdana" panose="020B0604030504040204" pitchFamily="34" charset="0"/>
        </a:defRPr>
      </a:lvl1pPr>
    </p:titleStyle>
    <p:bodyStyle>
      <a:lvl1pPr marL="344488" indent="-344488" algn="l" defTabSz="914400" rtl="0" eaLnBrk="1" latinLnBrk="0" hangingPunct="1">
        <a:lnSpc>
          <a:spcPct val="100000"/>
        </a:lnSpc>
        <a:spcBef>
          <a:spcPts val="1000"/>
        </a:spcBef>
        <a:buClr>
          <a:srgbClr val="67202F"/>
        </a:buClr>
        <a:buSzPct val="90000"/>
        <a:buFont typeface="Calibri" panose="020F0502020204030204" pitchFamily="34" charset="0"/>
        <a:buChar char="●"/>
        <a:defRPr sz="40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858838" indent="-288925" algn="l" defTabSz="914400" rtl="0" eaLnBrk="1" latinLnBrk="0" hangingPunct="1">
        <a:lnSpc>
          <a:spcPct val="100000"/>
        </a:lnSpc>
        <a:spcBef>
          <a:spcPts val="500"/>
        </a:spcBef>
        <a:buClr>
          <a:schemeClr val="accent6">
            <a:lumMod val="50000"/>
          </a:schemeClr>
        </a:buClr>
        <a:buFont typeface="Calibri" panose="020F0502020204030204" pitchFamily="34" charset="0"/>
        <a:buChar char="−"/>
        <a:defRPr sz="36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316038" indent="-228600" algn="l" defTabSz="914400" rtl="0" eaLnBrk="1" latinLnBrk="0" hangingPunct="1">
        <a:lnSpc>
          <a:spcPct val="100000"/>
        </a:lnSpc>
        <a:spcBef>
          <a:spcPts val="500"/>
        </a:spcBef>
        <a:buClr>
          <a:schemeClr val="accent5">
            <a:lumMod val="50000"/>
          </a:schemeClr>
        </a:buClr>
        <a:buSzPct val="120000"/>
        <a:buFont typeface="Calibri" panose="020F0502020204030204" pitchFamily="34" charset="0"/>
        <a:buChar char="▪"/>
        <a:defRPr sz="32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8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8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384">
          <p15:clr>
            <a:srgbClr val="F26B43"/>
          </p15:clr>
        </p15:guide>
        <p15:guide id="4" orient="horz" pos="1344" userDrawn="1">
          <p15:clr>
            <a:srgbClr val="F26B43"/>
          </p15:clr>
        </p15:guide>
        <p15:guide id="5" pos="288" userDrawn="1">
          <p15:clr>
            <a:srgbClr val="F26B43"/>
          </p15:clr>
        </p15:guide>
        <p15:guide id="6" orient="horz" pos="10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4.jp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4.wdp"/></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4.jpg"/><Relationship Id="rId4" Type="http://schemas.microsoft.com/office/2007/relationships/hdphoto" Target="../media/hdphoto5.wdp"/></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4.wdp"/></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microsoft.com/office/2007/relationships/hdphoto" Target="../media/hdphoto6.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25.jpeg"/><Relationship Id="rId4" Type="http://schemas.microsoft.com/office/2007/relationships/hdphoto" Target="../media/hdphoto8.wdp"/></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tools.cotaxaide.org/Annuity%20Calculator.html"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tools.cotaxaide.org/Annuity%20Calculator.html" TargetMode="External"/><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w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tools.cotaxaide.org/"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microsoft.com/office/2007/relationships/hdphoto" Target="../media/hdphoto11.wdp"/></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73.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image" Target="../media/image38.jpeg"/><Relationship Id="rId7" Type="http://schemas.openxmlformats.org/officeDocument/2006/relationships/image" Target="../media/image40.png"/><Relationship Id="rId12" Type="http://schemas.microsoft.com/office/2007/relationships/hdphoto" Target="../media/hdphoto17.wdp"/><Relationship Id="rId2" Type="http://schemas.openxmlformats.org/officeDocument/2006/relationships/notesSlide" Target="../notesSlides/notesSlide59.xml"/><Relationship Id="rId1" Type="http://schemas.openxmlformats.org/officeDocument/2006/relationships/slideLayout" Target="../slideLayouts/slideLayout3.xml"/><Relationship Id="rId6" Type="http://schemas.microsoft.com/office/2007/relationships/hdphoto" Target="../media/hdphoto14.wdp"/><Relationship Id="rId11" Type="http://schemas.openxmlformats.org/officeDocument/2006/relationships/image" Target="../media/image42.png"/><Relationship Id="rId5" Type="http://schemas.openxmlformats.org/officeDocument/2006/relationships/image" Target="../media/image39.png"/><Relationship Id="rId10" Type="http://schemas.microsoft.com/office/2007/relationships/hdphoto" Target="../media/hdphoto16.wdp"/><Relationship Id="rId4" Type="http://schemas.microsoft.com/office/2007/relationships/hdphoto" Target="../media/hdphoto13.wdp"/><Relationship Id="rId9" Type="http://schemas.openxmlformats.org/officeDocument/2006/relationships/image" Target="../media/image41.png"/></Relationships>
</file>

<file path=ppt/slides/_rels/slide7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microsoft.com/office/2007/relationships/hdphoto" Target="../media/hdphoto18.wdp"/></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48.wmf"/></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p:txBody>
          <a:bodyPr/>
          <a:lstStyle/>
          <a:p>
            <a:r>
              <a:rPr lang="en-US" altLang="en-US" smtClean="0"/>
              <a:t>Retirement Income:</a:t>
            </a:r>
            <a:br>
              <a:rPr lang="en-US" altLang="en-US" smtClean="0"/>
            </a:br>
            <a:r>
              <a:rPr lang="en-US" altLang="en-US" smtClean="0"/>
              <a:t>IRAs and Pensions</a:t>
            </a:r>
          </a:p>
        </p:txBody>
      </p:sp>
      <p:sp>
        <p:nvSpPr>
          <p:cNvPr id="8" name="Subtitle 7"/>
          <p:cNvSpPr>
            <a:spLocks noGrp="1"/>
          </p:cNvSpPr>
          <p:nvPr>
            <p:ph type="subTitle" idx="1"/>
          </p:nvPr>
        </p:nvSpPr>
        <p:spPr/>
        <p:txBody>
          <a:bodyPr>
            <a:normAutofit/>
          </a:bodyPr>
          <a:lstStyle/>
          <a:p>
            <a:r>
              <a:rPr lang="en-US" dirty="0" smtClean="0"/>
              <a:t>Pub 4491 – Part 3</a:t>
            </a:r>
          </a:p>
          <a:p>
            <a:r>
              <a:rPr lang="en-US" dirty="0" smtClean="0"/>
              <a:t>Pub 4012 – Page D-18</a:t>
            </a:r>
            <a:endParaRPr lang="en-US" dirty="0"/>
          </a:p>
        </p:txBody>
      </p:sp>
    </p:spTree>
    <p:extLst>
      <p:ext uri="{BB962C8B-B14F-4D97-AF65-F5344CB8AC3E}">
        <p14:creationId xmlns:p14="http://schemas.microsoft.com/office/powerpoint/2010/main" val="31303157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Interview – Roth IRA</a:t>
            </a:r>
            <a:endParaRPr lang="en-US" dirty="0"/>
          </a:p>
        </p:txBody>
      </p:sp>
      <p:sp>
        <p:nvSpPr>
          <p:cNvPr id="3" name="Footer Placeholder 2"/>
          <p:cNvSpPr>
            <a:spLocks noGrp="1"/>
          </p:cNvSpPr>
          <p:nvPr>
            <p:ph type="ftr" sz="quarter" idx="10"/>
          </p:nvPr>
        </p:nvSpPr>
        <p:spPr/>
        <p:txBody>
          <a:bodyPr/>
          <a:lstStyle/>
          <a:p>
            <a:r>
              <a:rPr lang="en-US" smtClean="0"/>
              <a:t>NTTC Training – TY2016</a:t>
            </a:r>
            <a:endParaRPr lang="en-US"/>
          </a:p>
        </p:txBody>
      </p:sp>
      <p:sp>
        <p:nvSpPr>
          <p:cNvPr id="5" name="Slide Number Placeholder 4"/>
          <p:cNvSpPr>
            <a:spLocks noGrp="1"/>
          </p:cNvSpPr>
          <p:nvPr>
            <p:ph type="sldNum" sz="quarter" idx="11"/>
          </p:nvPr>
        </p:nvSpPr>
        <p:spPr/>
        <p:txBody>
          <a:bodyPr/>
          <a:lstStyle/>
          <a:p>
            <a:fld id="{338ED3A5-5DFD-4230-BB90-0044010B1AE1}" type="slidenum">
              <a:rPr lang="en-US" smtClean="0"/>
              <a:pPr/>
              <a:t>10</a:t>
            </a:fld>
            <a:endParaRPr lang="en-US"/>
          </a:p>
        </p:txBody>
      </p:sp>
      <p:sp>
        <p:nvSpPr>
          <p:cNvPr id="20483" name="Content Placeholder 2"/>
          <p:cNvSpPr>
            <a:spLocks noGrp="1"/>
          </p:cNvSpPr>
          <p:nvPr>
            <p:ph sz="quarter" idx="12"/>
          </p:nvPr>
        </p:nvSpPr>
        <p:spPr/>
        <p:txBody>
          <a:bodyPr>
            <a:normAutofit fontScale="92500" lnSpcReduction="10000"/>
          </a:bodyPr>
          <a:lstStyle/>
          <a:p>
            <a:r>
              <a:rPr lang="en-US" dirty="0" smtClean="0"/>
              <a:t>With 1099-R in hand – if IRA box checked:</a:t>
            </a:r>
          </a:p>
          <a:p>
            <a:pPr lvl="1"/>
            <a:r>
              <a:rPr lang="en-US" dirty="0" smtClean="0"/>
              <a:t>What type of IRA? – </a:t>
            </a:r>
            <a:r>
              <a:rPr lang="en-US" dirty="0" smtClean="0">
                <a:solidFill>
                  <a:srgbClr val="0000FF"/>
                </a:solidFill>
              </a:rPr>
              <a:t>Roth</a:t>
            </a:r>
          </a:p>
          <a:p>
            <a:pPr lvl="1"/>
            <a:r>
              <a:rPr lang="en-US" dirty="0" smtClean="0"/>
              <a:t>Was any part a conversion? When?</a:t>
            </a:r>
          </a:p>
          <a:p>
            <a:pPr lvl="1"/>
            <a:r>
              <a:rPr lang="en-US" dirty="0" smtClean="0"/>
              <a:t>If early distribution, is there an exception to avoid additional tax?</a:t>
            </a:r>
          </a:p>
          <a:p>
            <a:pPr lvl="1"/>
            <a:r>
              <a:rPr lang="en-US" dirty="0" smtClean="0"/>
              <a:t>If rollover was made, was it timely?</a:t>
            </a:r>
          </a:p>
        </p:txBody>
      </p:sp>
    </p:spTree>
    <p:extLst>
      <p:ext uri="{BB962C8B-B14F-4D97-AF65-F5344CB8AC3E}">
        <p14:creationId xmlns:p14="http://schemas.microsoft.com/office/powerpoint/2010/main" val="29017144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Interview – SEP/SIMPLE</a:t>
            </a:r>
            <a:endParaRPr lang="en-US" dirty="0"/>
          </a:p>
        </p:txBody>
      </p:sp>
      <p:sp>
        <p:nvSpPr>
          <p:cNvPr id="3" name="Footer Placeholder 2"/>
          <p:cNvSpPr>
            <a:spLocks noGrp="1"/>
          </p:cNvSpPr>
          <p:nvPr>
            <p:ph type="ftr" sz="quarter" idx="10"/>
          </p:nvPr>
        </p:nvSpPr>
        <p:spPr/>
        <p:txBody>
          <a:bodyPr/>
          <a:lstStyle/>
          <a:p>
            <a:r>
              <a:rPr lang="en-US" smtClean="0"/>
              <a:t>NTTC Training – TY2016</a:t>
            </a:r>
            <a:endParaRPr lang="en-US"/>
          </a:p>
        </p:txBody>
      </p:sp>
      <p:sp>
        <p:nvSpPr>
          <p:cNvPr id="5" name="Slide Number Placeholder 4"/>
          <p:cNvSpPr>
            <a:spLocks noGrp="1"/>
          </p:cNvSpPr>
          <p:nvPr>
            <p:ph type="sldNum" sz="quarter" idx="11"/>
          </p:nvPr>
        </p:nvSpPr>
        <p:spPr/>
        <p:txBody>
          <a:bodyPr/>
          <a:lstStyle/>
          <a:p>
            <a:fld id="{338ED3A5-5DFD-4230-BB90-0044010B1AE1}" type="slidenum">
              <a:rPr lang="en-US" smtClean="0"/>
              <a:pPr/>
              <a:t>11</a:t>
            </a:fld>
            <a:endParaRPr lang="en-US"/>
          </a:p>
        </p:txBody>
      </p:sp>
      <p:sp>
        <p:nvSpPr>
          <p:cNvPr id="20483" name="Content Placeholder 2"/>
          <p:cNvSpPr>
            <a:spLocks noGrp="1"/>
          </p:cNvSpPr>
          <p:nvPr>
            <p:ph sz="quarter" idx="12"/>
          </p:nvPr>
        </p:nvSpPr>
        <p:spPr/>
        <p:txBody>
          <a:bodyPr>
            <a:normAutofit fontScale="92500" lnSpcReduction="20000"/>
          </a:bodyPr>
          <a:lstStyle/>
          <a:p>
            <a:r>
              <a:rPr lang="en-US" dirty="0" smtClean="0"/>
              <a:t>With 1099-R in hand – if IRA box checked:</a:t>
            </a:r>
          </a:p>
          <a:p>
            <a:pPr lvl="1"/>
            <a:r>
              <a:rPr lang="en-US" dirty="0" smtClean="0"/>
              <a:t>What type of IRA? – </a:t>
            </a:r>
            <a:r>
              <a:rPr lang="en-US" dirty="0" smtClean="0">
                <a:solidFill>
                  <a:srgbClr val="0000FF"/>
                </a:solidFill>
              </a:rPr>
              <a:t>SEP/SIMPLE</a:t>
            </a:r>
          </a:p>
          <a:p>
            <a:pPr lvl="1"/>
            <a:r>
              <a:rPr lang="en-US" dirty="0" smtClean="0"/>
              <a:t>Confirm all is taxable</a:t>
            </a:r>
          </a:p>
          <a:p>
            <a:pPr lvl="1"/>
            <a:r>
              <a:rPr lang="en-US" dirty="0" smtClean="0"/>
              <a:t>If early distribution, is there an exception to avoid additional tax? (see Pub 4012, H-2)</a:t>
            </a:r>
          </a:p>
          <a:p>
            <a:pPr lvl="1"/>
            <a:r>
              <a:rPr lang="en-US" dirty="0" smtClean="0"/>
              <a:t>If rollover was made, was it timely?</a:t>
            </a:r>
          </a:p>
        </p:txBody>
      </p:sp>
    </p:spTree>
    <p:extLst>
      <p:ext uri="{BB962C8B-B14F-4D97-AF65-F5344CB8AC3E}">
        <p14:creationId xmlns:p14="http://schemas.microsoft.com/office/powerpoint/2010/main" val="2745683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IRA Box 7 In-Scope Distribution Codes</a:t>
            </a:r>
            <a:endParaRPr lang="en-US" dirty="0"/>
          </a:p>
        </p:txBody>
      </p:sp>
      <p:sp>
        <p:nvSpPr>
          <p:cNvPr id="5" name="Footer Placeholder 4"/>
          <p:cNvSpPr>
            <a:spLocks noGrp="1"/>
          </p:cNvSpPr>
          <p:nvPr>
            <p:ph type="ftr" sz="quarter" idx="10"/>
          </p:nvPr>
        </p:nvSpPr>
        <p:spPr/>
        <p:txBody>
          <a:bodyPr/>
          <a:lstStyle/>
          <a:p>
            <a:r>
              <a:rPr lang="en-US" smtClean="0">
                <a:solidFill>
                  <a:prstClr val="black">
                    <a:tint val="75000"/>
                  </a:prstClr>
                </a:solidFill>
              </a:rPr>
              <a:t>NTTC Training – TY2016</a:t>
            </a:r>
            <a:endParaRPr lang="en-US">
              <a:solidFill>
                <a:prstClr val="black">
                  <a:tint val="75000"/>
                </a:prstClr>
              </a:solidFill>
            </a:endParaRPr>
          </a:p>
        </p:txBody>
      </p:sp>
      <p:sp>
        <p:nvSpPr>
          <p:cNvPr id="6" name="Slide Number Placeholder 5"/>
          <p:cNvSpPr>
            <a:spLocks noGrp="1"/>
          </p:cNvSpPr>
          <p:nvPr>
            <p:ph type="sldNum" sz="quarter" idx="11"/>
          </p:nvPr>
        </p:nvSpPr>
        <p:spPr/>
        <p:txBody>
          <a:bodyPr/>
          <a:lstStyle/>
          <a:p>
            <a:fld id="{338ED3A5-5DFD-4230-BB90-0044010B1AE1}" type="slidenum">
              <a:rPr lang="en-US" smtClean="0">
                <a:solidFill>
                  <a:prstClr val="black">
                    <a:tint val="75000"/>
                  </a:prstClr>
                </a:solidFill>
              </a:rPr>
              <a:pPr/>
              <a:t>12</a:t>
            </a:fld>
            <a:endParaRPr lang="en-US">
              <a:solidFill>
                <a:prstClr val="black">
                  <a:tint val="75000"/>
                </a:prstClr>
              </a:solidFill>
            </a:endParaRPr>
          </a:p>
        </p:txBody>
      </p:sp>
      <p:sp>
        <p:nvSpPr>
          <p:cNvPr id="22531" name="Content Placeholder 8"/>
          <p:cNvSpPr>
            <a:spLocks noGrp="1"/>
          </p:cNvSpPr>
          <p:nvPr>
            <p:ph sz="quarter" idx="12"/>
          </p:nvPr>
        </p:nvSpPr>
        <p:spPr>
          <a:xfrm>
            <a:off x="1600200" y="5783139"/>
            <a:ext cx="6705600" cy="381000"/>
          </a:xfrm>
          <a:prstGeom prst="rect">
            <a:avLst/>
          </a:prstGeom>
        </p:spPr>
        <p:txBody>
          <a:bodyPr rtlCol="0">
            <a:normAutofit fontScale="92500" lnSpcReduction="20000"/>
          </a:bodyPr>
          <a:lstStyle/>
          <a:p>
            <a:pPr marL="0" indent="0" eaLnBrk="1" fontAlgn="auto" hangingPunct="1">
              <a:spcAft>
                <a:spcPts val="0"/>
              </a:spcAft>
              <a:buClr>
                <a:schemeClr val="accent3">
                  <a:lumMod val="75000"/>
                </a:schemeClr>
              </a:buClr>
              <a:buFont typeface="Calibri" pitchFamily="34" charset="0"/>
              <a:buNone/>
              <a:defRPr/>
            </a:pPr>
            <a:r>
              <a:rPr lang="en-US" altLang="en-US" sz="2400" dirty="0" smtClean="0"/>
              <a:t>*In scope for Tax-Aide only – distribution is nontaxable</a:t>
            </a:r>
          </a:p>
          <a:p>
            <a:pPr marL="0" indent="0" eaLnBrk="1" fontAlgn="auto" hangingPunct="1">
              <a:spcAft>
                <a:spcPts val="0"/>
              </a:spcAft>
              <a:buClr>
                <a:schemeClr val="accent3">
                  <a:lumMod val="75000"/>
                </a:schemeClr>
              </a:buClr>
              <a:buFont typeface="Calibri" pitchFamily="34" charset="0"/>
              <a:buNone/>
              <a:defRPr/>
            </a:pPr>
            <a:endParaRPr lang="en-US" altLang="en-US" dirty="0" smtClean="0"/>
          </a:p>
          <a:p>
            <a:pPr marL="0" indent="0" eaLnBrk="1" fontAlgn="auto" hangingPunct="1">
              <a:spcAft>
                <a:spcPts val="0"/>
              </a:spcAft>
              <a:buClr>
                <a:schemeClr val="accent3">
                  <a:lumMod val="75000"/>
                </a:schemeClr>
              </a:buClr>
              <a:buFont typeface="Calibri" pitchFamily="34" charset="0"/>
              <a:buNone/>
              <a:defRPr/>
            </a:pPr>
            <a:endParaRPr lang="en-US" altLang="en-US" dirty="0" smtClean="0"/>
          </a:p>
          <a:p>
            <a:pPr marL="0" indent="0" eaLnBrk="1" fontAlgn="auto" hangingPunct="1">
              <a:spcAft>
                <a:spcPts val="0"/>
              </a:spcAft>
              <a:buClr>
                <a:schemeClr val="accent3">
                  <a:lumMod val="75000"/>
                </a:schemeClr>
              </a:buClr>
              <a:buFont typeface="Calibri" pitchFamily="34" charset="0"/>
              <a:buNone/>
              <a:defRPr/>
            </a:pPr>
            <a:endParaRPr lang="en-US" altLang="en-US" dirty="0" smtClean="0"/>
          </a:p>
          <a:p>
            <a:pPr marL="0" indent="0" eaLnBrk="1" fontAlgn="auto" hangingPunct="1">
              <a:spcAft>
                <a:spcPts val="0"/>
              </a:spcAft>
              <a:buClr>
                <a:schemeClr val="accent3">
                  <a:lumMod val="75000"/>
                </a:schemeClr>
              </a:buClr>
              <a:buFont typeface="Calibri" pitchFamily="34" charset="0"/>
              <a:buNone/>
              <a:defRPr/>
            </a:pPr>
            <a:endParaRPr lang="en-US" altLang="en-US" dirty="0" smtClean="0"/>
          </a:p>
          <a:p>
            <a:pPr marL="0" indent="0" eaLnBrk="1" fontAlgn="auto" hangingPunct="1">
              <a:spcAft>
                <a:spcPts val="0"/>
              </a:spcAft>
              <a:buClr>
                <a:schemeClr val="accent3">
                  <a:lumMod val="75000"/>
                </a:schemeClr>
              </a:buClr>
              <a:buFont typeface="Calibri" pitchFamily="34" charset="0"/>
              <a:buNone/>
              <a:defRPr/>
            </a:pPr>
            <a:endParaRPr lang="en-US" altLang="en-US" dirty="0" smtClean="0"/>
          </a:p>
        </p:txBody>
      </p:sp>
      <p:graphicFrame>
        <p:nvGraphicFramePr>
          <p:cNvPr id="3" name="Table 2"/>
          <p:cNvGraphicFramePr>
            <a:graphicFrameLocks noGrp="1"/>
          </p:cNvGraphicFramePr>
          <p:nvPr>
            <p:extLst>
              <p:ext uri="{D42A27DB-BD31-4B8C-83A1-F6EECF244321}">
                <p14:modId xmlns:p14="http://schemas.microsoft.com/office/powerpoint/2010/main" val="3364063941"/>
              </p:ext>
            </p:extLst>
          </p:nvPr>
        </p:nvGraphicFramePr>
        <p:xfrm>
          <a:off x="914400" y="1752079"/>
          <a:ext cx="7391400" cy="3951287"/>
        </p:xfrm>
        <a:graphic>
          <a:graphicData uri="http://schemas.openxmlformats.org/drawingml/2006/table">
            <a:tbl>
              <a:tblPr firstRow="1" bandRow="1">
                <a:tableStyleId>{2D5ABB26-0587-4C30-8999-92F81FD0307C}</a:tableStyleId>
              </a:tblPr>
              <a:tblGrid>
                <a:gridCol w="1066800">
                  <a:extLst>
                    <a:ext uri="{9D8B030D-6E8A-4147-A177-3AD203B41FA5}">
                      <a16:colId xmlns:a16="http://schemas.microsoft.com/office/drawing/2014/main" val="20000"/>
                    </a:ext>
                  </a:extLst>
                </a:gridCol>
                <a:gridCol w="6324600">
                  <a:extLst>
                    <a:ext uri="{9D8B030D-6E8A-4147-A177-3AD203B41FA5}">
                      <a16:colId xmlns:a16="http://schemas.microsoft.com/office/drawing/2014/main" val="20001"/>
                    </a:ext>
                  </a:extLst>
                </a:gridCol>
              </a:tblGrid>
              <a:tr h="579207">
                <a:tc>
                  <a:txBody>
                    <a:bodyPr/>
                    <a:lstStyle/>
                    <a:p>
                      <a:pPr algn="ctr"/>
                      <a:r>
                        <a:rPr lang="en-US" sz="3000" b="1" dirty="0" smtClean="0">
                          <a:solidFill>
                            <a:srgbClr val="0000FF"/>
                          </a:solidFill>
                        </a:rPr>
                        <a:t>7</a:t>
                      </a:r>
                      <a:endParaRPr lang="en-US" sz="3000" b="1" dirty="0">
                        <a:solidFill>
                          <a:srgbClr val="0000FF"/>
                        </a:solidFill>
                      </a:endParaRPr>
                    </a:p>
                  </a:txBody>
                  <a:tcPr marT="45738" marB="45738">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r>
                        <a:rPr lang="en-US" sz="3000" b="1" dirty="0" smtClean="0">
                          <a:solidFill>
                            <a:srgbClr val="0000FF"/>
                          </a:solidFill>
                        </a:rPr>
                        <a:t>Normal distribution (most common)</a:t>
                      </a:r>
                      <a:endParaRPr lang="en-US" sz="3000" b="1" dirty="0">
                        <a:solidFill>
                          <a:srgbClr val="0000FF"/>
                        </a:solidFill>
                      </a:endParaRPr>
                    </a:p>
                  </a:txBody>
                  <a:tcPr marT="45738" marB="45738">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1066937">
                <a:tc>
                  <a:txBody>
                    <a:bodyPr/>
                    <a:lstStyle/>
                    <a:p>
                      <a:pPr algn="ctr"/>
                      <a:r>
                        <a:rPr lang="en-US" sz="3000" b="1" dirty="0" smtClean="0"/>
                        <a:t>1</a:t>
                      </a:r>
                      <a:endParaRPr lang="en-US" sz="3000" b="1" dirty="0"/>
                    </a:p>
                  </a:txBody>
                  <a:tcPr marT="45738" marB="45738">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r>
                        <a:rPr lang="en-US" sz="3000" b="1" dirty="0" smtClean="0"/>
                        <a:t>Early withdrawal, no known exception, 10% additional tax</a:t>
                      </a:r>
                      <a:endParaRPr lang="en-US" sz="3000" b="1" dirty="0"/>
                    </a:p>
                  </a:txBody>
                  <a:tcPr marT="45738" marB="45738">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579207">
                <a:tc>
                  <a:txBody>
                    <a:bodyPr/>
                    <a:lstStyle/>
                    <a:p>
                      <a:pPr algn="ctr"/>
                      <a:r>
                        <a:rPr lang="en-US" sz="3000" b="1" dirty="0" smtClean="0"/>
                        <a:t>2</a:t>
                      </a:r>
                      <a:endParaRPr lang="en-US" sz="3000" b="1" dirty="0"/>
                    </a:p>
                  </a:txBody>
                  <a:tcPr marT="45738" marB="45738">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r>
                        <a:rPr lang="en-US" sz="3000" b="1" dirty="0" smtClean="0"/>
                        <a:t>Early distribution, exception applies</a:t>
                      </a:r>
                      <a:endParaRPr lang="en-US" sz="3000" b="1" dirty="0"/>
                    </a:p>
                  </a:txBody>
                  <a:tcPr marT="45738" marB="45738">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579207">
                <a:tc>
                  <a:txBody>
                    <a:bodyPr/>
                    <a:lstStyle/>
                    <a:p>
                      <a:pPr algn="ctr"/>
                      <a:r>
                        <a:rPr lang="en-US" sz="3000" b="1" dirty="0" smtClean="0"/>
                        <a:t>3</a:t>
                      </a:r>
                      <a:endParaRPr lang="en-US" sz="3000" b="1" dirty="0"/>
                    </a:p>
                  </a:txBody>
                  <a:tcPr marT="45738" marB="45738">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r>
                        <a:rPr lang="en-US" sz="3000" b="1" dirty="0" smtClean="0"/>
                        <a:t>Disability</a:t>
                      </a:r>
                      <a:endParaRPr lang="en-US" sz="3000" b="1" dirty="0"/>
                    </a:p>
                  </a:txBody>
                  <a:tcPr marT="45738" marB="45738">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579207">
                <a:tc>
                  <a:txBody>
                    <a:bodyPr/>
                    <a:lstStyle/>
                    <a:p>
                      <a:pPr algn="ctr"/>
                      <a:r>
                        <a:rPr lang="en-US" sz="3000" b="1" dirty="0" smtClean="0"/>
                        <a:t>4</a:t>
                      </a:r>
                      <a:endParaRPr lang="en-US" sz="3000" b="1" dirty="0"/>
                    </a:p>
                  </a:txBody>
                  <a:tcPr marT="45738" marB="45738">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r>
                        <a:rPr lang="en-US" sz="3000" b="1" dirty="0" smtClean="0"/>
                        <a:t>Death</a:t>
                      </a:r>
                      <a:endParaRPr lang="en-US" sz="3000" b="1" dirty="0"/>
                    </a:p>
                  </a:txBody>
                  <a:tcPr marT="45738" marB="45738">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567522">
                <a:tc>
                  <a:txBody>
                    <a:bodyPr/>
                    <a:lstStyle/>
                    <a:p>
                      <a:pPr marL="0" indent="-396875" algn="ctr" defTabSz="914400" rtl="0" eaLnBrk="1" fontAlgn="auto" latinLnBrk="0" hangingPunct="1">
                        <a:spcAft>
                          <a:spcPts val="0"/>
                        </a:spcAft>
                        <a:buClr>
                          <a:schemeClr val="accent3">
                            <a:lumMod val="75000"/>
                          </a:schemeClr>
                        </a:buClr>
                        <a:buFont typeface="Calibri" pitchFamily="34" charset="0"/>
                        <a:buNone/>
                        <a:defRPr/>
                      </a:pPr>
                      <a:r>
                        <a:rPr lang="en-US" sz="3000" b="1" kern="1200" dirty="0" smtClean="0">
                          <a:solidFill>
                            <a:schemeClr val="tx1"/>
                          </a:solidFill>
                          <a:latin typeface="+mn-lt"/>
                          <a:ea typeface="+mn-ea"/>
                          <a:cs typeface="+mn-cs"/>
                        </a:rPr>
                        <a:t>6</a:t>
                      </a:r>
                    </a:p>
                  </a:txBody>
                  <a:tcPr marT="45738" marB="45738">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indent="0" eaLnBrk="1" fontAlgn="auto" hangingPunct="1">
                        <a:spcAft>
                          <a:spcPts val="0"/>
                        </a:spcAft>
                        <a:buClr>
                          <a:schemeClr val="accent3">
                            <a:lumMod val="75000"/>
                          </a:schemeClr>
                        </a:buClr>
                        <a:buFont typeface="Calibri" pitchFamily="34" charset="0"/>
                        <a:buNone/>
                        <a:defRPr/>
                      </a:pPr>
                      <a:r>
                        <a:rPr lang="en-US" sz="3000" b="1" kern="1200" dirty="0" smtClean="0">
                          <a:solidFill>
                            <a:schemeClr val="tx1"/>
                          </a:solidFill>
                          <a:latin typeface="+mn-lt"/>
                          <a:ea typeface="+mn-ea"/>
                          <a:cs typeface="+mn-cs"/>
                        </a:rPr>
                        <a:t>Tax-free Section 1035 exchange*</a:t>
                      </a:r>
                      <a:endParaRPr lang="en-US" sz="3000" b="1" kern="1200" baseline="30000" dirty="0" smtClean="0">
                        <a:solidFill>
                          <a:schemeClr val="tx1"/>
                        </a:solidFill>
                        <a:latin typeface="+mn-lt"/>
                        <a:ea typeface="+mn-ea"/>
                        <a:cs typeface="+mn-cs"/>
                      </a:endParaRPr>
                    </a:p>
                  </a:txBody>
                  <a:tcPr marT="45738" marB="45738">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08790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IRA Box 7 In-Scope Distribution Codes</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NTTC Training – TY2016</a:t>
            </a:r>
            <a:endParaRPr lang="en-US">
              <a:solidFill>
                <a:prstClr val="black">
                  <a:tint val="75000"/>
                </a:prstClr>
              </a:solidFill>
            </a:endParaRPr>
          </a:p>
        </p:txBody>
      </p:sp>
      <p:sp>
        <p:nvSpPr>
          <p:cNvPr id="5" name="Slide Number Placeholder 4"/>
          <p:cNvSpPr>
            <a:spLocks noGrp="1"/>
          </p:cNvSpPr>
          <p:nvPr>
            <p:ph type="sldNum" sz="quarter" idx="11"/>
          </p:nvPr>
        </p:nvSpPr>
        <p:spPr/>
        <p:txBody>
          <a:bodyPr/>
          <a:lstStyle/>
          <a:p>
            <a:fld id="{338ED3A5-5DFD-4230-BB90-0044010B1AE1}" type="slidenum">
              <a:rPr lang="en-US" smtClean="0">
                <a:solidFill>
                  <a:prstClr val="black">
                    <a:tint val="75000"/>
                  </a:prstClr>
                </a:solidFill>
              </a:rPr>
              <a:pPr/>
              <a:t>13</a:t>
            </a:fld>
            <a:endParaRPr lang="en-US">
              <a:solidFill>
                <a:prstClr val="black">
                  <a:tint val="75000"/>
                </a:prst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476317544"/>
              </p:ext>
            </p:extLst>
          </p:nvPr>
        </p:nvGraphicFramePr>
        <p:xfrm>
          <a:off x="914400" y="1981200"/>
          <a:ext cx="7696200" cy="3322639"/>
        </p:xfrm>
        <a:graphic>
          <a:graphicData uri="http://schemas.openxmlformats.org/drawingml/2006/table">
            <a:tbl>
              <a:tblPr firstRow="1" bandRow="1">
                <a:tableStyleId>{2D5ABB26-0587-4C30-8999-92F81FD0307C}</a:tableStyleId>
              </a:tblPr>
              <a:tblGrid>
                <a:gridCol w="1110792">
                  <a:extLst>
                    <a:ext uri="{9D8B030D-6E8A-4147-A177-3AD203B41FA5}">
                      <a16:colId xmlns:a16="http://schemas.microsoft.com/office/drawing/2014/main" val="20000"/>
                    </a:ext>
                  </a:extLst>
                </a:gridCol>
                <a:gridCol w="6585408">
                  <a:extLst>
                    <a:ext uri="{9D8B030D-6E8A-4147-A177-3AD203B41FA5}">
                      <a16:colId xmlns:a16="http://schemas.microsoft.com/office/drawing/2014/main" val="20001"/>
                    </a:ext>
                  </a:extLst>
                </a:gridCol>
              </a:tblGrid>
              <a:tr h="609650">
                <a:tc>
                  <a:txBody>
                    <a:bodyPr/>
                    <a:lstStyle/>
                    <a:p>
                      <a:pPr algn="ctr"/>
                      <a:r>
                        <a:rPr lang="en-US" sz="3000" b="1" dirty="0" smtClean="0">
                          <a:solidFill>
                            <a:schemeClr val="tx1"/>
                          </a:solidFill>
                        </a:rPr>
                        <a:t>B</a:t>
                      </a:r>
                      <a:endParaRPr lang="en-US" sz="3000" b="1" dirty="0">
                        <a:solidFill>
                          <a:schemeClr val="tx1"/>
                        </a:solidFill>
                      </a:endParaRPr>
                    </a:p>
                  </a:txBody>
                  <a:tcPr marT="45731" marB="45731">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r>
                        <a:rPr lang="en-US" sz="3000" b="1" dirty="0" smtClean="0"/>
                        <a:t>Designated Roth account distribution</a:t>
                      </a:r>
                      <a:endParaRPr lang="en-US" sz="3000" b="1" dirty="0">
                        <a:solidFill>
                          <a:schemeClr val="tx1"/>
                        </a:solidFill>
                      </a:endParaRPr>
                    </a:p>
                  </a:txBody>
                  <a:tcPr marT="45731" marB="45731">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579183">
                <a:tc>
                  <a:txBody>
                    <a:bodyPr/>
                    <a:lstStyle/>
                    <a:p>
                      <a:pPr algn="ctr"/>
                      <a:r>
                        <a:rPr lang="en-US" sz="3000" b="1" dirty="0" smtClean="0">
                          <a:solidFill>
                            <a:schemeClr val="tx1"/>
                          </a:solidFill>
                        </a:rPr>
                        <a:t>F</a:t>
                      </a:r>
                      <a:endParaRPr lang="en-US" sz="3000" b="1" dirty="0">
                        <a:solidFill>
                          <a:schemeClr val="tx1"/>
                        </a:solidFill>
                      </a:endParaRPr>
                    </a:p>
                  </a:txBody>
                  <a:tcPr marT="45731" marB="45731">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r>
                        <a:rPr lang="en-US" sz="3000" b="1" dirty="0" smtClean="0"/>
                        <a:t>Charitable gift annuity</a:t>
                      </a:r>
                      <a:endParaRPr lang="en-US" sz="3000" b="1" dirty="0">
                        <a:solidFill>
                          <a:schemeClr val="tx1"/>
                        </a:solidFill>
                      </a:endParaRPr>
                    </a:p>
                  </a:txBody>
                  <a:tcPr marT="45731" marB="45731">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1066903">
                <a:tc>
                  <a:txBody>
                    <a:bodyPr/>
                    <a:lstStyle/>
                    <a:p>
                      <a:pPr algn="ctr"/>
                      <a:r>
                        <a:rPr lang="en-US" sz="3000" b="1" dirty="0" smtClean="0">
                          <a:solidFill>
                            <a:schemeClr val="tx1"/>
                          </a:solidFill>
                        </a:rPr>
                        <a:t>G</a:t>
                      </a:r>
                      <a:endParaRPr lang="en-US" sz="3000" b="1" dirty="0">
                        <a:solidFill>
                          <a:schemeClr val="tx1"/>
                        </a:solidFill>
                      </a:endParaRPr>
                    </a:p>
                  </a:txBody>
                  <a:tcPr marT="45731" marB="45731">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000" b="1" kern="1200" dirty="0" smtClean="0">
                          <a:solidFill>
                            <a:schemeClr val="tx1"/>
                          </a:solidFill>
                          <a:latin typeface="+mn-lt"/>
                          <a:ea typeface="+mn-ea"/>
                          <a:cs typeface="+mn-cs"/>
                        </a:rPr>
                        <a:t>Rollover not taxable, no additional tax applies</a:t>
                      </a:r>
                    </a:p>
                  </a:txBody>
                  <a:tcPr marT="45731" marB="45731">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1066903">
                <a:tc>
                  <a:txBody>
                    <a:bodyPr/>
                    <a:lstStyle/>
                    <a:p>
                      <a:pPr algn="ctr"/>
                      <a:r>
                        <a:rPr lang="en-US" sz="3000" b="1" dirty="0" smtClean="0">
                          <a:solidFill>
                            <a:schemeClr val="tx1"/>
                          </a:solidFill>
                        </a:rPr>
                        <a:t>H</a:t>
                      </a:r>
                      <a:endParaRPr lang="en-US" sz="3000" b="1" dirty="0">
                        <a:solidFill>
                          <a:schemeClr val="tx1"/>
                        </a:solidFill>
                      </a:endParaRPr>
                    </a:p>
                  </a:txBody>
                  <a:tcPr marT="45731" marB="45731">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r>
                        <a:rPr lang="en-US" sz="3000" b="1" dirty="0" smtClean="0"/>
                        <a:t>Rollover from designated Roth to Roth IRA</a:t>
                      </a:r>
                      <a:endParaRPr lang="en-US" sz="3000" b="1" dirty="0">
                        <a:solidFill>
                          <a:schemeClr val="tx1"/>
                        </a:solidFill>
                      </a:endParaRPr>
                    </a:p>
                  </a:txBody>
                  <a:tcPr marT="45731" marB="45731">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691242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t>IRA Box 7 In-Scope Distribution Codes</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NTTC Training – TY2016</a:t>
            </a:r>
            <a:endParaRPr lang="en-US">
              <a:solidFill>
                <a:prstClr val="black">
                  <a:tint val="75000"/>
                </a:prstClr>
              </a:solidFill>
            </a:endParaRPr>
          </a:p>
        </p:txBody>
      </p:sp>
      <p:sp>
        <p:nvSpPr>
          <p:cNvPr id="5" name="Slide Number Placeholder 4"/>
          <p:cNvSpPr>
            <a:spLocks noGrp="1"/>
          </p:cNvSpPr>
          <p:nvPr>
            <p:ph type="sldNum" sz="quarter" idx="11"/>
          </p:nvPr>
        </p:nvSpPr>
        <p:spPr/>
        <p:txBody>
          <a:bodyPr/>
          <a:lstStyle/>
          <a:p>
            <a:fld id="{338ED3A5-5DFD-4230-BB90-0044010B1AE1}" type="slidenum">
              <a:rPr lang="en-US" smtClean="0">
                <a:solidFill>
                  <a:prstClr val="black">
                    <a:tint val="75000"/>
                  </a:prstClr>
                </a:solidFill>
              </a:rPr>
              <a:pPr/>
              <a:t>14</a:t>
            </a:fld>
            <a:endParaRPr lang="en-US">
              <a:solidFill>
                <a:prstClr val="black">
                  <a:tint val="75000"/>
                </a:prst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4251794278"/>
              </p:ext>
            </p:extLst>
          </p:nvPr>
        </p:nvGraphicFramePr>
        <p:xfrm>
          <a:off x="914400" y="1981200"/>
          <a:ext cx="7696200" cy="3572372"/>
        </p:xfrm>
        <a:graphic>
          <a:graphicData uri="http://schemas.openxmlformats.org/drawingml/2006/table">
            <a:tbl>
              <a:tblPr firstRow="1" bandRow="1">
                <a:tableStyleId>{2D5ABB26-0587-4C30-8999-92F81FD0307C}</a:tableStyleId>
              </a:tblPr>
              <a:tblGrid>
                <a:gridCol w="1110792">
                  <a:extLst>
                    <a:ext uri="{9D8B030D-6E8A-4147-A177-3AD203B41FA5}">
                      <a16:colId xmlns:a16="http://schemas.microsoft.com/office/drawing/2014/main" val="20000"/>
                    </a:ext>
                  </a:extLst>
                </a:gridCol>
                <a:gridCol w="6585408">
                  <a:extLst>
                    <a:ext uri="{9D8B030D-6E8A-4147-A177-3AD203B41FA5}">
                      <a16:colId xmlns:a16="http://schemas.microsoft.com/office/drawing/2014/main" val="20001"/>
                    </a:ext>
                  </a:extLst>
                </a:gridCol>
              </a:tblGrid>
              <a:tr h="609650">
                <a:tc>
                  <a:txBody>
                    <a:bodyPr/>
                    <a:lstStyle/>
                    <a:p>
                      <a:pPr algn="ctr">
                        <a:lnSpc>
                          <a:spcPct val="90000"/>
                        </a:lnSpc>
                      </a:pPr>
                      <a:r>
                        <a:rPr lang="en-US" sz="2800" b="1" dirty="0" smtClean="0">
                          <a:solidFill>
                            <a:schemeClr val="tx1"/>
                          </a:solidFill>
                        </a:rPr>
                        <a:t>Q</a:t>
                      </a:r>
                      <a:endParaRPr lang="en-US" sz="2800" b="1" dirty="0">
                        <a:solidFill>
                          <a:schemeClr val="tx1"/>
                        </a:solidFill>
                      </a:endParaRPr>
                    </a:p>
                  </a:txBody>
                  <a:tcPr marT="45731" marB="45731">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nSpc>
                          <a:spcPct val="90000"/>
                        </a:lnSpc>
                      </a:pPr>
                      <a:r>
                        <a:rPr lang="en-US" sz="2800" b="1" dirty="0" smtClean="0"/>
                        <a:t>Qualified distribution from a Roth IRA</a:t>
                      </a:r>
                    </a:p>
                  </a:txBody>
                  <a:tcPr marT="45731" marB="45731">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579183">
                <a:tc>
                  <a:txBody>
                    <a:bodyPr/>
                    <a:lstStyle/>
                    <a:p>
                      <a:pPr algn="ctr">
                        <a:lnSpc>
                          <a:spcPct val="90000"/>
                        </a:lnSpc>
                      </a:pPr>
                      <a:r>
                        <a:rPr lang="en-US" sz="2800" b="1" dirty="0" smtClean="0">
                          <a:solidFill>
                            <a:schemeClr val="tx1"/>
                          </a:solidFill>
                        </a:rPr>
                        <a:t>S</a:t>
                      </a:r>
                      <a:endParaRPr lang="en-US" sz="2800" b="1" dirty="0">
                        <a:solidFill>
                          <a:schemeClr val="tx1"/>
                        </a:solidFill>
                      </a:endParaRPr>
                    </a:p>
                  </a:txBody>
                  <a:tcPr marT="45731" marB="45731">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nSpc>
                          <a:spcPct val="90000"/>
                        </a:lnSpc>
                      </a:pPr>
                      <a:r>
                        <a:rPr lang="en-US" sz="2800" b="1" dirty="0" smtClean="0"/>
                        <a:t>Early distribution from a SIMPLE IRA in the first 2 years, no known exception</a:t>
                      </a:r>
                      <a:endParaRPr lang="en-US" sz="2800" b="1" dirty="0">
                        <a:solidFill>
                          <a:schemeClr val="tx1"/>
                        </a:solidFill>
                      </a:endParaRPr>
                    </a:p>
                  </a:txBody>
                  <a:tcPr marT="45731" marB="45731">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816792">
                <a:tc>
                  <a:txBody>
                    <a:bodyPr/>
                    <a:lstStyle/>
                    <a:p>
                      <a:pPr algn="ctr">
                        <a:lnSpc>
                          <a:spcPct val="90000"/>
                        </a:lnSpc>
                      </a:pPr>
                      <a:r>
                        <a:rPr lang="en-US" sz="2800" b="1" dirty="0" smtClean="0">
                          <a:solidFill>
                            <a:schemeClr val="tx1"/>
                          </a:solidFill>
                        </a:rPr>
                        <a:t>U</a:t>
                      </a:r>
                      <a:endParaRPr lang="en-US" sz="2800" b="1" dirty="0">
                        <a:solidFill>
                          <a:schemeClr val="tx1"/>
                        </a:solidFill>
                      </a:endParaRPr>
                    </a:p>
                  </a:txBody>
                  <a:tcPr marT="45731" marB="45731">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2800" b="1" dirty="0" smtClean="0"/>
                        <a:t>Dividends distributed from an ESOP under section 404 (k)</a:t>
                      </a:r>
                      <a:endParaRPr lang="en-US" sz="2800" b="1" kern="1200" dirty="0" smtClean="0">
                        <a:solidFill>
                          <a:schemeClr val="tx1"/>
                        </a:solidFill>
                        <a:latin typeface="+mn-lt"/>
                        <a:ea typeface="+mn-ea"/>
                        <a:cs typeface="+mn-cs"/>
                      </a:endParaRPr>
                    </a:p>
                  </a:txBody>
                  <a:tcPr marT="45731" marB="45731">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1066903">
                <a:tc>
                  <a:txBody>
                    <a:bodyPr/>
                    <a:lstStyle/>
                    <a:p>
                      <a:pPr algn="ctr">
                        <a:lnSpc>
                          <a:spcPct val="90000"/>
                        </a:lnSpc>
                      </a:pPr>
                      <a:r>
                        <a:rPr lang="en-US" sz="2800" b="1" dirty="0" smtClean="0">
                          <a:solidFill>
                            <a:schemeClr val="tx1"/>
                          </a:solidFill>
                        </a:rPr>
                        <a:t>W</a:t>
                      </a:r>
                      <a:endParaRPr lang="en-US" sz="2800" b="1" dirty="0">
                        <a:solidFill>
                          <a:schemeClr val="tx1"/>
                        </a:solidFill>
                      </a:endParaRPr>
                    </a:p>
                  </a:txBody>
                  <a:tcPr marT="45731" marB="45731">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nSpc>
                          <a:spcPct val="90000"/>
                        </a:lnSpc>
                      </a:pPr>
                      <a:r>
                        <a:rPr lang="en-US" sz="2800" b="1" dirty="0" smtClean="0"/>
                        <a:t>Charges or payments for purchasing qualified long-term care insurance contracts under combined arrangements*</a:t>
                      </a:r>
                      <a:endParaRPr lang="en-US" sz="2800" b="1" dirty="0">
                        <a:solidFill>
                          <a:schemeClr val="tx1"/>
                        </a:solidFill>
                      </a:endParaRPr>
                    </a:p>
                  </a:txBody>
                  <a:tcPr marT="45731" marB="45731">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0" name="TextBox 9"/>
          <p:cNvSpPr txBox="1"/>
          <p:nvPr/>
        </p:nvSpPr>
        <p:spPr>
          <a:xfrm>
            <a:off x="1264258" y="5566898"/>
            <a:ext cx="7210063" cy="646331"/>
          </a:xfrm>
          <a:prstGeom prst="rect">
            <a:avLst/>
          </a:prstGeom>
          <a:noFill/>
        </p:spPr>
        <p:txBody>
          <a:bodyPr wrap="square" rtlCol="0">
            <a:spAutoFit/>
          </a:bodyPr>
          <a:lstStyle/>
          <a:p>
            <a:pPr marL="171450" indent="-171450"/>
            <a:r>
              <a:rPr lang="en-US" b="1" dirty="0" smtClean="0"/>
              <a:t>*	In scope for Tax-Aide only – Distribution is nontaxable and payment for LTC is not deductible</a:t>
            </a:r>
            <a:endParaRPr lang="en-US" dirty="0"/>
          </a:p>
        </p:txBody>
      </p:sp>
    </p:spTree>
    <p:extLst>
      <p:ext uri="{BB962C8B-B14F-4D97-AF65-F5344CB8AC3E}">
        <p14:creationId xmlns:p14="http://schemas.microsoft.com/office/powerpoint/2010/main" val="40809050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IRA Box 7 In-Scope Distribution Codes</a:t>
            </a:r>
            <a:endParaRPr lang="en-US" dirty="0"/>
          </a:p>
        </p:txBody>
      </p:sp>
      <p:sp>
        <p:nvSpPr>
          <p:cNvPr id="3" name="Footer Placeholder 2"/>
          <p:cNvSpPr>
            <a:spLocks noGrp="1"/>
          </p:cNvSpPr>
          <p:nvPr>
            <p:ph type="ftr" sz="quarter" idx="10"/>
          </p:nvPr>
        </p:nvSpPr>
        <p:spPr/>
        <p:txBody>
          <a:bodyPr/>
          <a:lstStyle/>
          <a:p>
            <a:r>
              <a:rPr lang="en-US" smtClean="0"/>
              <a:t>NTTC Training – TY2016</a:t>
            </a:r>
            <a:endParaRPr lang="en-US"/>
          </a:p>
        </p:txBody>
      </p:sp>
      <p:sp>
        <p:nvSpPr>
          <p:cNvPr id="5" name="Slide Number Placeholder 4"/>
          <p:cNvSpPr>
            <a:spLocks noGrp="1"/>
          </p:cNvSpPr>
          <p:nvPr>
            <p:ph type="sldNum" sz="quarter" idx="11"/>
          </p:nvPr>
        </p:nvSpPr>
        <p:spPr/>
        <p:txBody>
          <a:bodyPr/>
          <a:lstStyle/>
          <a:p>
            <a:fld id="{338ED3A5-5DFD-4230-BB90-0044010B1AE1}" type="slidenum">
              <a:rPr lang="en-US" smtClean="0"/>
              <a:pPr/>
              <a:t>15</a:t>
            </a:fld>
            <a:endParaRPr lang="en-US"/>
          </a:p>
        </p:txBody>
      </p:sp>
      <p:sp>
        <p:nvSpPr>
          <p:cNvPr id="24579" name="Content Placeholder 2"/>
          <p:cNvSpPr>
            <a:spLocks noGrp="1"/>
          </p:cNvSpPr>
          <p:nvPr>
            <p:ph sz="quarter" idx="12"/>
          </p:nvPr>
        </p:nvSpPr>
        <p:spPr/>
        <p:txBody>
          <a:bodyPr/>
          <a:lstStyle/>
          <a:p>
            <a:r>
              <a:rPr lang="en-US" altLang="en-US" smtClean="0"/>
              <a:t>Possible double letter codes</a:t>
            </a:r>
          </a:p>
          <a:p>
            <a:pPr lvl="1"/>
            <a:r>
              <a:rPr lang="en-US" altLang="en-US" smtClean="0"/>
              <a:t>Look up each letter</a:t>
            </a:r>
          </a:p>
          <a:p>
            <a:pPr lvl="1"/>
            <a:r>
              <a:rPr lang="en-US" altLang="en-US" smtClean="0"/>
              <a:t>Example</a:t>
            </a:r>
          </a:p>
          <a:p>
            <a:pPr lvl="2"/>
            <a:r>
              <a:rPr lang="en-US" altLang="en-US" smtClean="0"/>
              <a:t>G4 – rollover distribution to beneficiary upon death of account holder</a:t>
            </a:r>
            <a:endParaRPr lang="en-US" altLang="en-US" dirty="0" smtClean="0"/>
          </a:p>
        </p:txBody>
      </p:sp>
    </p:spTree>
    <p:extLst>
      <p:ext uri="{BB962C8B-B14F-4D97-AF65-F5344CB8AC3E}">
        <p14:creationId xmlns:p14="http://schemas.microsoft.com/office/powerpoint/2010/main" val="2236682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IRA Box 7 Out of Scope Distribution Codes</a:t>
            </a:r>
            <a:endParaRPr lang="en-US" dirty="0"/>
          </a:p>
        </p:txBody>
      </p:sp>
      <p:sp>
        <p:nvSpPr>
          <p:cNvPr id="7" name="Footer Placeholder 6"/>
          <p:cNvSpPr>
            <a:spLocks noGrp="1"/>
          </p:cNvSpPr>
          <p:nvPr>
            <p:ph type="ftr" sz="quarter" idx="10"/>
          </p:nvPr>
        </p:nvSpPr>
        <p:spPr/>
        <p:txBody>
          <a:bodyPr/>
          <a:lstStyle/>
          <a:p>
            <a:r>
              <a:rPr lang="en-US" smtClean="0">
                <a:solidFill>
                  <a:prstClr val="black">
                    <a:tint val="75000"/>
                  </a:prstClr>
                </a:solidFill>
              </a:rPr>
              <a:t>NTTC Training – TY2016</a:t>
            </a:r>
            <a:endParaRPr lang="en-US">
              <a:solidFill>
                <a:prstClr val="black">
                  <a:tint val="75000"/>
                </a:prstClr>
              </a:solidFill>
            </a:endParaRPr>
          </a:p>
        </p:txBody>
      </p:sp>
      <p:sp>
        <p:nvSpPr>
          <p:cNvPr id="8" name="Slide Number Placeholder 7"/>
          <p:cNvSpPr>
            <a:spLocks noGrp="1"/>
          </p:cNvSpPr>
          <p:nvPr>
            <p:ph type="sldNum" sz="quarter" idx="11"/>
          </p:nvPr>
        </p:nvSpPr>
        <p:spPr/>
        <p:txBody>
          <a:bodyPr/>
          <a:lstStyle/>
          <a:p>
            <a:fld id="{338ED3A5-5DFD-4230-BB90-0044010B1AE1}" type="slidenum">
              <a:rPr lang="en-US" smtClean="0">
                <a:solidFill>
                  <a:prstClr val="black">
                    <a:tint val="75000"/>
                  </a:prstClr>
                </a:solidFill>
              </a:rPr>
              <a:pPr/>
              <a:t>16</a:t>
            </a:fld>
            <a:endParaRPr lang="en-US">
              <a:solidFill>
                <a:prstClr val="black">
                  <a:tint val="75000"/>
                </a:prstClr>
              </a:solidFill>
            </a:endParaRPr>
          </a:p>
        </p:txBody>
      </p:sp>
      <p:pic>
        <p:nvPicPr>
          <p:cNvPr id="2050" name="Picture 2"/>
          <p:cNvPicPr>
            <a:picLocks noGrp="1" noChangeAspect="1" noChangeArrowheads="1"/>
          </p:cNvPicPr>
          <p:nvPr>
            <p:ph sz="quarter" idx="12"/>
          </p:nvPr>
        </p:nvPicPr>
        <p:blipFill rotWithShape="1">
          <a:blip r:embed="rId3" cstate="print">
            <a:extLst>
              <a:ext uri="{28A0092B-C50C-407E-A947-70E740481C1C}">
                <a14:useLocalDpi xmlns:a14="http://schemas.microsoft.com/office/drawing/2010/main" val="0"/>
              </a:ext>
            </a:extLst>
          </a:blip>
          <a:srcRect b="14889"/>
          <a:stretch/>
        </p:blipFill>
        <p:spPr bwMode="auto">
          <a:xfrm>
            <a:off x="389302" y="1905001"/>
            <a:ext cx="8356520" cy="1641194"/>
          </a:xfrm>
          <a:prstGeom prst="rect">
            <a:avLst/>
          </a:prstGeom>
          <a:solidFill>
            <a:srgbClr val="FFFF00">
              <a:alpha val="25000"/>
            </a:srgbClr>
          </a:solidFill>
          <a:ln w="12700">
            <a:solidFill>
              <a:schemeClr val="tx1"/>
            </a:solidFill>
          </a:ln>
          <a:effectLst/>
          <a:extLst/>
        </p:spPr>
      </p:pic>
      <p:sp>
        <p:nvSpPr>
          <p:cNvPr id="5" name="Rectangle 4"/>
          <p:cNvSpPr/>
          <p:nvPr/>
        </p:nvSpPr>
        <p:spPr>
          <a:xfrm>
            <a:off x="4038600" y="3317594"/>
            <a:ext cx="984813" cy="2286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05524" y="4140200"/>
            <a:ext cx="7324076" cy="1077218"/>
          </a:xfrm>
          <a:prstGeom prst="rect">
            <a:avLst/>
          </a:prstGeom>
          <a:noFill/>
        </p:spPr>
        <p:txBody>
          <a:bodyPr wrap="square" rtlCol="0">
            <a:spAutoFit/>
          </a:bodyPr>
          <a:lstStyle/>
          <a:p>
            <a:r>
              <a:rPr lang="en-US" sz="3200" b="1" dirty="0" smtClean="0"/>
              <a:t>If Form 8606 pops up for a 1099-R Box 7 Code J or T, tax return is Out of Scope.</a:t>
            </a:r>
            <a:endParaRPr lang="en-US" sz="3200" b="1" dirty="0"/>
          </a:p>
        </p:txBody>
      </p:sp>
    </p:spTree>
    <p:extLst>
      <p:ext uri="{BB962C8B-B14F-4D97-AF65-F5344CB8AC3E}">
        <p14:creationId xmlns:p14="http://schemas.microsoft.com/office/powerpoint/2010/main" val="27217225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6"/>
          <p:cNvSpPr>
            <a:spLocks noGrp="1"/>
          </p:cNvSpPr>
          <p:nvPr>
            <p:ph type="title"/>
          </p:nvPr>
        </p:nvSpPr>
        <p:spPr/>
        <p:txBody>
          <a:bodyPr/>
          <a:lstStyle/>
          <a:p>
            <a:r>
              <a:rPr lang="en-US" smtClean="0"/>
              <a:t>Traditional IRA Distributions</a:t>
            </a:r>
            <a:endParaRPr lang="en-US" dirty="0" smtClean="0"/>
          </a:p>
        </p:txBody>
      </p:sp>
      <p:sp>
        <p:nvSpPr>
          <p:cNvPr id="3" name="Footer Placeholder 2"/>
          <p:cNvSpPr>
            <a:spLocks noGrp="1"/>
          </p:cNvSpPr>
          <p:nvPr>
            <p:ph type="ftr" sz="quarter" idx="10"/>
          </p:nvPr>
        </p:nvSpPr>
        <p:spPr/>
        <p:txBody>
          <a:bodyPr/>
          <a:lstStyle/>
          <a:p>
            <a:r>
              <a:rPr lang="en-US" smtClean="0"/>
              <a:t>NTTC Training – TY2016</a:t>
            </a:r>
            <a:endParaRPr lang="en-US"/>
          </a:p>
        </p:txBody>
      </p:sp>
      <p:sp>
        <p:nvSpPr>
          <p:cNvPr id="4" name="Slide Number Placeholder 3"/>
          <p:cNvSpPr>
            <a:spLocks noGrp="1"/>
          </p:cNvSpPr>
          <p:nvPr>
            <p:ph type="sldNum" sz="quarter" idx="11"/>
          </p:nvPr>
        </p:nvSpPr>
        <p:spPr/>
        <p:txBody>
          <a:bodyPr/>
          <a:lstStyle/>
          <a:p>
            <a:fld id="{338ED3A5-5DFD-4230-BB90-0044010B1AE1}" type="slidenum">
              <a:rPr lang="en-US" smtClean="0"/>
              <a:pPr/>
              <a:t>17</a:t>
            </a:fld>
            <a:endParaRPr lang="en-US"/>
          </a:p>
        </p:txBody>
      </p:sp>
      <p:sp>
        <p:nvSpPr>
          <p:cNvPr id="25603" name="Content Placeholder 7"/>
          <p:cNvSpPr>
            <a:spLocks noGrp="1"/>
          </p:cNvSpPr>
          <p:nvPr>
            <p:ph sz="quarter" idx="12"/>
          </p:nvPr>
        </p:nvSpPr>
        <p:spPr/>
        <p:txBody>
          <a:bodyPr>
            <a:normAutofit fontScale="85000" lnSpcReduction="10000"/>
          </a:bodyPr>
          <a:lstStyle/>
          <a:p>
            <a:r>
              <a:rPr lang="en-US" altLang="en-US" smtClean="0"/>
              <a:t>Required Minimum Distribution (RMD)</a:t>
            </a:r>
          </a:p>
          <a:p>
            <a:pPr lvl="1"/>
            <a:r>
              <a:rPr lang="en-US" altLang="en-US" smtClean="0"/>
              <a:t>Must take required minimum distribution – age 70½</a:t>
            </a:r>
          </a:p>
          <a:p>
            <a:pPr lvl="1"/>
            <a:r>
              <a:rPr lang="en-US" altLang="en-US" smtClean="0"/>
              <a:t>Must take by April 1 of year following</a:t>
            </a:r>
          </a:p>
          <a:p>
            <a:pPr lvl="1"/>
            <a:r>
              <a:rPr lang="en-US" altLang="en-US" smtClean="0"/>
              <a:t>Can avoid two distributions taxed in one year by taking first in year turn 70½ </a:t>
            </a:r>
            <a:endParaRPr lang="en-US" altLang="en-US" dirty="0" smtClean="0"/>
          </a:p>
        </p:txBody>
      </p:sp>
      <p:sp>
        <p:nvSpPr>
          <p:cNvPr id="6149" name="Rectangle 5"/>
          <p:cNvSpPr>
            <a:spLocks noChangeArrowheads="1"/>
          </p:cNvSpPr>
          <p:nvPr/>
        </p:nvSpPr>
        <p:spPr bwMode="auto">
          <a:xfrm>
            <a:off x="6705600" y="1687858"/>
            <a:ext cx="2133600" cy="400050"/>
          </a:xfrm>
          <a:prstGeom prst="rect">
            <a:avLst/>
          </a:prstGeom>
          <a:noFill/>
          <a:ln w="9525">
            <a:noFill/>
            <a:miter lim="800000"/>
            <a:headEnd/>
            <a:tailEnd/>
          </a:ln>
        </p:spPr>
        <p:txBody>
          <a:bodyPr>
            <a:spAutoFit/>
          </a:bodyPr>
          <a:lstStyle/>
          <a:p>
            <a:pPr eaLnBrk="1" hangingPunct="1">
              <a:defRPr/>
            </a:pPr>
            <a:r>
              <a:rPr lang="en-US" sz="2000" b="1" dirty="0">
                <a:solidFill>
                  <a:srgbClr val="0070C0"/>
                </a:solidFill>
                <a:latin typeface="+mn-lt"/>
                <a:cs typeface="Calibri" pitchFamily="34" charset="0"/>
              </a:rPr>
              <a:t>Pub 17 Ch 17</a:t>
            </a:r>
            <a:endParaRPr lang="en-US" sz="2000" dirty="0">
              <a:solidFill>
                <a:srgbClr val="0070C0"/>
              </a:solidFill>
              <a:latin typeface="+mn-lt"/>
              <a:cs typeface="Calibri" pitchFamily="34" charset="0"/>
            </a:endParaRPr>
          </a:p>
        </p:txBody>
      </p:sp>
    </p:spTree>
    <p:extLst>
      <p:ext uri="{BB962C8B-B14F-4D97-AF65-F5344CB8AC3E}">
        <p14:creationId xmlns:p14="http://schemas.microsoft.com/office/powerpoint/2010/main" val="1355225474"/>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Traditional IRA RMD</a:t>
            </a:r>
            <a:endParaRPr lang="en-US" dirty="0"/>
          </a:p>
        </p:txBody>
      </p:sp>
      <p:sp>
        <p:nvSpPr>
          <p:cNvPr id="3" name="Footer Placeholder 2"/>
          <p:cNvSpPr>
            <a:spLocks noGrp="1"/>
          </p:cNvSpPr>
          <p:nvPr>
            <p:ph type="ftr" sz="quarter" idx="10"/>
          </p:nvPr>
        </p:nvSpPr>
        <p:spPr/>
        <p:txBody>
          <a:bodyPr/>
          <a:lstStyle/>
          <a:p>
            <a:r>
              <a:rPr lang="en-US" smtClean="0"/>
              <a:t>NTTC Training – TY2016</a:t>
            </a:r>
            <a:endParaRPr lang="en-US"/>
          </a:p>
        </p:txBody>
      </p:sp>
      <p:sp>
        <p:nvSpPr>
          <p:cNvPr id="5" name="Slide Number Placeholder 4"/>
          <p:cNvSpPr>
            <a:spLocks noGrp="1"/>
          </p:cNvSpPr>
          <p:nvPr>
            <p:ph type="sldNum" sz="quarter" idx="11"/>
          </p:nvPr>
        </p:nvSpPr>
        <p:spPr/>
        <p:txBody>
          <a:bodyPr/>
          <a:lstStyle/>
          <a:p>
            <a:fld id="{338ED3A5-5DFD-4230-BB90-0044010B1AE1}" type="slidenum">
              <a:rPr lang="en-US" smtClean="0"/>
              <a:pPr/>
              <a:t>18</a:t>
            </a:fld>
            <a:endParaRPr lang="en-US"/>
          </a:p>
        </p:txBody>
      </p:sp>
      <p:sp>
        <p:nvSpPr>
          <p:cNvPr id="22531" name="Content Placeholder 2"/>
          <p:cNvSpPr>
            <a:spLocks noGrp="1"/>
          </p:cNvSpPr>
          <p:nvPr>
            <p:ph sz="quarter" idx="12"/>
          </p:nvPr>
        </p:nvSpPr>
        <p:spPr/>
        <p:txBody>
          <a:bodyPr>
            <a:normAutofit fontScale="85000" lnSpcReduction="10000"/>
          </a:bodyPr>
          <a:lstStyle/>
          <a:p>
            <a:r>
              <a:rPr lang="en-US" altLang="en-US" smtClean="0"/>
              <a:t>IRA administrator (trustee) normally calculates RMD</a:t>
            </a:r>
          </a:p>
          <a:p>
            <a:r>
              <a:rPr lang="en-US" altLang="en-US" smtClean="0"/>
              <a:t>Taxpayer is responsible to take RMD</a:t>
            </a:r>
          </a:p>
          <a:p>
            <a:r>
              <a:rPr lang="en-US" altLang="en-US" smtClean="0"/>
              <a:t>50% additional tax for amount not distributed (“too late” penalty)</a:t>
            </a:r>
          </a:p>
          <a:p>
            <a:r>
              <a:rPr lang="en-US" altLang="en-US" smtClean="0"/>
              <a:t>Can request waiver of additional tax using Form 5329 Part IX</a:t>
            </a:r>
            <a:endParaRPr lang="en-US" altLang="en-US" dirty="0" smtClean="0"/>
          </a:p>
        </p:txBody>
      </p:sp>
    </p:spTree>
    <p:extLst>
      <p:ext uri="{BB962C8B-B14F-4D97-AF65-F5344CB8AC3E}">
        <p14:creationId xmlns:p14="http://schemas.microsoft.com/office/powerpoint/2010/main" val="3133597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Traditional IRA RMD</a:t>
            </a:r>
            <a:endParaRPr lang="en-US" dirty="0"/>
          </a:p>
        </p:txBody>
      </p:sp>
      <p:sp>
        <p:nvSpPr>
          <p:cNvPr id="3" name="Footer Placeholder 2"/>
          <p:cNvSpPr>
            <a:spLocks noGrp="1"/>
          </p:cNvSpPr>
          <p:nvPr>
            <p:ph type="ftr" sz="quarter" idx="10"/>
          </p:nvPr>
        </p:nvSpPr>
        <p:spPr/>
        <p:txBody>
          <a:bodyPr/>
          <a:lstStyle/>
          <a:p>
            <a:r>
              <a:rPr lang="en-US" smtClean="0"/>
              <a:t>NTTC Training – TY2016</a:t>
            </a:r>
            <a:endParaRPr lang="en-US"/>
          </a:p>
        </p:txBody>
      </p:sp>
      <p:sp>
        <p:nvSpPr>
          <p:cNvPr id="5" name="Slide Number Placeholder 4"/>
          <p:cNvSpPr>
            <a:spLocks noGrp="1"/>
          </p:cNvSpPr>
          <p:nvPr>
            <p:ph type="sldNum" sz="quarter" idx="11"/>
          </p:nvPr>
        </p:nvSpPr>
        <p:spPr/>
        <p:txBody>
          <a:bodyPr/>
          <a:lstStyle/>
          <a:p>
            <a:fld id="{338ED3A5-5DFD-4230-BB90-0044010B1AE1}" type="slidenum">
              <a:rPr lang="en-US" smtClean="0"/>
              <a:pPr/>
              <a:t>19</a:t>
            </a:fld>
            <a:endParaRPr lang="en-US"/>
          </a:p>
        </p:txBody>
      </p:sp>
      <p:sp>
        <p:nvSpPr>
          <p:cNvPr id="27651" name="Content Placeholder 2"/>
          <p:cNvSpPr>
            <a:spLocks noGrp="1"/>
          </p:cNvSpPr>
          <p:nvPr>
            <p:ph sz="quarter" idx="12"/>
          </p:nvPr>
        </p:nvSpPr>
        <p:spPr/>
        <p:txBody>
          <a:bodyPr>
            <a:normAutofit fontScale="85000" lnSpcReduction="20000"/>
          </a:bodyPr>
          <a:lstStyle/>
          <a:p>
            <a:r>
              <a:rPr lang="en-US" altLang="en-US" smtClean="0"/>
              <a:t>Can take total RMD from one account rather than from several accounts (but cannot aggregate individually owned account(s) with account(s) received as a non-spouse beneficiary)</a:t>
            </a:r>
          </a:p>
          <a:p>
            <a:r>
              <a:rPr lang="en-US" altLang="en-US" smtClean="0"/>
              <a:t>If taxpayer is 70½ or older, confirm with taxpayer that total RMD was taken (probing question)</a:t>
            </a:r>
          </a:p>
          <a:p>
            <a:pPr lvl="1"/>
            <a:endParaRPr lang="en-US" altLang="en-US" smtClean="0"/>
          </a:p>
          <a:p>
            <a:endParaRPr lang="en-US" altLang="en-US" smtClean="0"/>
          </a:p>
          <a:p>
            <a:endParaRPr lang="en-US" altLang="en-US" dirty="0" smtClean="0"/>
          </a:p>
        </p:txBody>
      </p:sp>
    </p:spTree>
    <p:extLst>
      <p:ext uri="{BB962C8B-B14F-4D97-AF65-F5344CB8AC3E}">
        <p14:creationId xmlns:p14="http://schemas.microsoft.com/office/powerpoint/2010/main" val="3346088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4"/>
          <p:cNvSpPr>
            <a:spLocks noGrp="1"/>
          </p:cNvSpPr>
          <p:nvPr>
            <p:ph type="title"/>
          </p:nvPr>
        </p:nvSpPr>
        <p:spPr/>
        <p:txBody>
          <a:bodyPr/>
          <a:lstStyle/>
          <a:p>
            <a:r>
              <a:rPr lang="en-US" smtClean="0"/>
              <a:t>Types of Retirement Income</a:t>
            </a:r>
            <a:endParaRPr lang="en-US" dirty="0" smtClean="0"/>
          </a:p>
        </p:txBody>
      </p:sp>
      <p:sp>
        <p:nvSpPr>
          <p:cNvPr id="7" name="Footer Placeholder 6"/>
          <p:cNvSpPr>
            <a:spLocks noGrp="1"/>
          </p:cNvSpPr>
          <p:nvPr>
            <p:ph type="ftr" sz="quarter" idx="10"/>
          </p:nvPr>
        </p:nvSpPr>
        <p:spPr/>
        <p:txBody>
          <a:bodyPr/>
          <a:lstStyle/>
          <a:p>
            <a:r>
              <a:rPr lang="en-US" smtClean="0"/>
              <a:t>NTTC Training – TY2016</a:t>
            </a:r>
            <a:endParaRPr lang="en-US"/>
          </a:p>
        </p:txBody>
      </p:sp>
      <p:sp>
        <p:nvSpPr>
          <p:cNvPr id="8" name="Slide Number Placeholder 7"/>
          <p:cNvSpPr>
            <a:spLocks noGrp="1"/>
          </p:cNvSpPr>
          <p:nvPr>
            <p:ph type="sldNum" sz="quarter" idx="11"/>
          </p:nvPr>
        </p:nvSpPr>
        <p:spPr/>
        <p:txBody>
          <a:bodyPr/>
          <a:lstStyle/>
          <a:p>
            <a:fld id="{338ED3A5-5DFD-4230-BB90-0044010B1AE1}" type="slidenum">
              <a:rPr lang="en-US" smtClean="0"/>
              <a:pPr/>
              <a:t>2</a:t>
            </a:fld>
            <a:endParaRPr lang="en-US"/>
          </a:p>
        </p:txBody>
      </p:sp>
      <p:sp>
        <p:nvSpPr>
          <p:cNvPr id="11267" name="Content Placeholder 5"/>
          <p:cNvSpPr>
            <a:spLocks noGrp="1"/>
          </p:cNvSpPr>
          <p:nvPr>
            <p:ph sz="quarter" idx="12"/>
          </p:nvPr>
        </p:nvSpPr>
        <p:spPr/>
        <p:txBody>
          <a:bodyPr>
            <a:normAutofit lnSpcReduction="10000"/>
          </a:bodyPr>
          <a:lstStyle/>
          <a:p>
            <a:r>
              <a:rPr lang="en-US" altLang="en-US" smtClean="0"/>
              <a:t>Individual Retirement </a:t>
            </a:r>
            <a:br>
              <a:rPr lang="en-US" altLang="en-US" smtClean="0"/>
            </a:br>
            <a:r>
              <a:rPr lang="en-US" altLang="en-US" smtClean="0"/>
              <a:t>Arrangement (IRA) Distributions</a:t>
            </a:r>
          </a:p>
          <a:p>
            <a:r>
              <a:rPr lang="en-US" altLang="en-US" smtClean="0"/>
              <a:t>Pensions</a:t>
            </a:r>
          </a:p>
          <a:p>
            <a:r>
              <a:rPr lang="en-US" altLang="en-US" smtClean="0"/>
              <a:t>Annuities</a:t>
            </a:r>
          </a:p>
          <a:p>
            <a:r>
              <a:rPr lang="en-US" altLang="en-US" smtClean="0"/>
              <a:t>Social Security (covered in a separate lesson)</a:t>
            </a:r>
          </a:p>
          <a:p>
            <a:endParaRPr lang="en-US" altLang="en-US" dirty="0" smtClean="0"/>
          </a:p>
        </p:txBody>
      </p:sp>
      <p:pic>
        <p:nvPicPr>
          <p:cNvPr id="11270" name="Picture 4" descr="C:\Users\Steve\AppData\Local\Microsoft\Windows\Temporary Internet Files\Content.Word\Dogs and boo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440110"/>
            <a:ext cx="157321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8761969"/>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RMD Failure – Waiver Request</a:t>
            </a:r>
            <a:endParaRPr lang="en-US" dirty="0"/>
          </a:p>
        </p:txBody>
      </p:sp>
      <p:sp>
        <p:nvSpPr>
          <p:cNvPr id="3" name="Footer Placeholder 2"/>
          <p:cNvSpPr>
            <a:spLocks noGrp="1"/>
          </p:cNvSpPr>
          <p:nvPr>
            <p:ph type="ftr" sz="quarter" idx="10"/>
          </p:nvPr>
        </p:nvSpPr>
        <p:spPr/>
        <p:txBody>
          <a:bodyPr/>
          <a:lstStyle/>
          <a:p>
            <a:r>
              <a:rPr lang="en-US" smtClean="0"/>
              <a:t>NTTC Training – TY2016</a:t>
            </a:r>
            <a:endParaRPr lang="en-US"/>
          </a:p>
        </p:txBody>
      </p:sp>
      <p:sp>
        <p:nvSpPr>
          <p:cNvPr id="5" name="Slide Number Placeholder 4"/>
          <p:cNvSpPr>
            <a:spLocks noGrp="1"/>
          </p:cNvSpPr>
          <p:nvPr>
            <p:ph type="sldNum" sz="quarter" idx="11"/>
          </p:nvPr>
        </p:nvSpPr>
        <p:spPr/>
        <p:txBody>
          <a:bodyPr/>
          <a:lstStyle/>
          <a:p>
            <a:fld id="{338ED3A5-5DFD-4230-BB90-0044010B1AE1}" type="slidenum">
              <a:rPr lang="en-US" smtClean="0"/>
              <a:pPr/>
              <a:t>20</a:t>
            </a:fld>
            <a:endParaRPr lang="en-US"/>
          </a:p>
        </p:txBody>
      </p:sp>
      <p:sp>
        <p:nvSpPr>
          <p:cNvPr id="22531" name="Content Placeholder 2"/>
          <p:cNvSpPr>
            <a:spLocks noGrp="1"/>
          </p:cNvSpPr>
          <p:nvPr>
            <p:ph sz="quarter" idx="12"/>
          </p:nvPr>
        </p:nvSpPr>
        <p:spPr/>
        <p:txBody>
          <a:bodyPr>
            <a:normAutofit fontScale="85000" lnSpcReduction="10000"/>
          </a:bodyPr>
          <a:lstStyle/>
          <a:p>
            <a:r>
              <a:rPr lang="en-US" altLang="en-US" smtClean="0"/>
              <a:t>Request waiver of additional tax using Form 5329 Part VIII</a:t>
            </a:r>
          </a:p>
          <a:p>
            <a:pPr lvl="1"/>
            <a:r>
              <a:rPr lang="en-US" altLang="en-US" smtClean="0"/>
              <a:t>Explain situation (relied on trustee, clerical error in calculation)</a:t>
            </a:r>
          </a:p>
          <a:p>
            <a:pPr lvl="1"/>
            <a:r>
              <a:rPr lang="en-US" altLang="en-US" smtClean="0"/>
              <a:t>Taxpayer needs to correct by taking the missed distribution amount (results in bunching of more than one distribution in the year corrected)</a:t>
            </a:r>
          </a:p>
          <a:p>
            <a:endParaRPr lang="en-US" altLang="en-US" dirty="0" smtClean="0"/>
          </a:p>
        </p:txBody>
      </p:sp>
      <p:sp>
        <p:nvSpPr>
          <p:cNvPr id="6" name="5-Point Star 5"/>
          <p:cNvSpPr/>
          <p:nvPr/>
        </p:nvSpPr>
        <p:spPr>
          <a:xfrm>
            <a:off x="7940675" y="284163"/>
            <a:ext cx="822325" cy="82232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extLst>
      <p:ext uri="{BB962C8B-B14F-4D97-AF65-F5344CB8AC3E}">
        <p14:creationId xmlns:p14="http://schemas.microsoft.com/office/powerpoint/2010/main" val="1591530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Rollovers</a:t>
            </a:r>
            <a:endParaRPr lang="en-US" dirty="0"/>
          </a:p>
        </p:txBody>
      </p:sp>
      <p:sp>
        <p:nvSpPr>
          <p:cNvPr id="6" name="Footer Placeholder 5"/>
          <p:cNvSpPr>
            <a:spLocks noGrp="1"/>
          </p:cNvSpPr>
          <p:nvPr>
            <p:ph type="ftr" sz="quarter" idx="10"/>
          </p:nvPr>
        </p:nvSpPr>
        <p:spPr/>
        <p:txBody>
          <a:bodyPr/>
          <a:lstStyle/>
          <a:p>
            <a:r>
              <a:rPr lang="en-US" smtClean="0"/>
              <a:t>NTTC Training – TY2016</a:t>
            </a:r>
            <a:endParaRPr lang="en-US"/>
          </a:p>
        </p:txBody>
      </p:sp>
      <p:sp>
        <p:nvSpPr>
          <p:cNvPr id="7" name="Slide Number Placeholder 6"/>
          <p:cNvSpPr>
            <a:spLocks noGrp="1"/>
          </p:cNvSpPr>
          <p:nvPr>
            <p:ph type="sldNum" sz="quarter" idx="11"/>
          </p:nvPr>
        </p:nvSpPr>
        <p:spPr/>
        <p:txBody>
          <a:bodyPr/>
          <a:lstStyle/>
          <a:p>
            <a:fld id="{338ED3A5-5DFD-4230-BB90-0044010B1AE1}" type="slidenum">
              <a:rPr lang="en-US" smtClean="0"/>
              <a:pPr/>
              <a:t>21</a:t>
            </a:fld>
            <a:endParaRPr lang="en-US"/>
          </a:p>
        </p:txBody>
      </p:sp>
      <p:sp>
        <p:nvSpPr>
          <p:cNvPr id="9" name="Content Placeholder 8"/>
          <p:cNvSpPr>
            <a:spLocks noGrp="1"/>
          </p:cNvSpPr>
          <p:nvPr>
            <p:ph sz="quarter" idx="12"/>
          </p:nvPr>
        </p:nvSpPr>
        <p:spPr/>
        <p:txBody>
          <a:bodyPr>
            <a:normAutofit lnSpcReduction="10000"/>
          </a:bodyPr>
          <a:lstStyle/>
          <a:p>
            <a:r>
              <a:rPr lang="en-US" smtClean="0"/>
              <a:t>Move retirement savings from 401(k), profit-sharing plan, etc. into IRA</a:t>
            </a:r>
          </a:p>
          <a:p>
            <a:r>
              <a:rPr lang="en-US" smtClean="0"/>
              <a:t>Move IRA from one trustee to another</a:t>
            </a:r>
          </a:p>
          <a:p>
            <a:r>
              <a:rPr lang="en-US" smtClean="0"/>
              <a:t>Cannot rollover RMD</a:t>
            </a:r>
            <a:endParaRPr lang="en-US" dirty="0"/>
          </a:p>
        </p:txBody>
      </p:sp>
    </p:spTree>
    <p:extLst>
      <p:ext uri="{BB962C8B-B14F-4D97-AF65-F5344CB8AC3E}">
        <p14:creationId xmlns:p14="http://schemas.microsoft.com/office/powerpoint/2010/main" val="1969389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Rollovers</a:t>
            </a:r>
            <a:endParaRPr lang="en-US" dirty="0"/>
          </a:p>
        </p:txBody>
      </p:sp>
      <p:sp>
        <p:nvSpPr>
          <p:cNvPr id="3" name="Footer Placeholder 2"/>
          <p:cNvSpPr>
            <a:spLocks noGrp="1"/>
          </p:cNvSpPr>
          <p:nvPr>
            <p:ph type="ftr" sz="quarter" idx="10"/>
          </p:nvPr>
        </p:nvSpPr>
        <p:spPr/>
        <p:txBody>
          <a:bodyPr/>
          <a:lstStyle/>
          <a:p>
            <a:r>
              <a:rPr lang="en-US" smtClean="0"/>
              <a:t>NTTC Training – TY2016</a:t>
            </a:r>
            <a:endParaRPr lang="en-US"/>
          </a:p>
        </p:txBody>
      </p:sp>
      <p:sp>
        <p:nvSpPr>
          <p:cNvPr id="4" name="Slide Number Placeholder 3"/>
          <p:cNvSpPr>
            <a:spLocks noGrp="1"/>
          </p:cNvSpPr>
          <p:nvPr>
            <p:ph type="sldNum" sz="quarter" idx="11"/>
          </p:nvPr>
        </p:nvSpPr>
        <p:spPr/>
        <p:txBody>
          <a:bodyPr/>
          <a:lstStyle/>
          <a:p>
            <a:fld id="{338ED3A5-5DFD-4230-BB90-0044010B1AE1}" type="slidenum">
              <a:rPr lang="en-US" smtClean="0"/>
              <a:pPr/>
              <a:t>22</a:t>
            </a:fld>
            <a:endParaRPr lang="en-US"/>
          </a:p>
        </p:txBody>
      </p:sp>
      <p:sp>
        <p:nvSpPr>
          <p:cNvPr id="5" name="Content Placeholder 4"/>
          <p:cNvSpPr>
            <a:spLocks noGrp="1"/>
          </p:cNvSpPr>
          <p:nvPr>
            <p:ph sz="quarter" idx="12"/>
          </p:nvPr>
        </p:nvSpPr>
        <p:spPr/>
        <p:txBody>
          <a:bodyPr/>
          <a:lstStyle/>
          <a:p>
            <a:r>
              <a:rPr lang="en-US" smtClean="0"/>
              <a:t>Direct (trustee to trustee) </a:t>
            </a:r>
          </a:p>
          <a:p>
            <a:pPr lvl="1"/>
            <a:r>
              <a:rPr lang="en-US" smtClean="0"/>
              <a:t>Unlimited number per year</a:t>
            </a:r>
          </a:p>
          <a:p>
            <a:pPr lvl="1"/>
            <a:r>
              <a:rPr lang="en-US" smtClean="0"/>
              <a:t>Non taxable</a:t>
            </a:r>
          </a:p>
          <a:p>
            <a:pPr lvl="1"/>
            <a:r>
              <a:rPr lang="en-US" smtClean="0"/>
              <a:t>Generally code G</a:t>
            </a:r>
          </a:p>
          <a:p>
            <a:pPr lvl="1"/>
            <a:endParaRPr lang="en-US" dirty="0"/>
          </a:p>
        </p:txBody>
      </p:sp>
    </p:spTree>
    <p:extLst>
      <p:ext uri="{BB962C8B-B14F-4D97-AF65-F5344CB8AC3E}">
        <p14:creationId xmlns:p14="http://schemas.microsoft.com/office/powerpoint/2010/main" val="21442147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Rollovers</a:t>
            </a:r>
            <a:endParaRPr lang="en-US" dirty="0"/>
          </a:p>
        </p:txBody>
      </p:sp>
      <p:sp>
        <p:nvSpPr>
          <p:cNvPr id="3" name="Footer Placeholder 2"/>
          <p:cNvSpPr>
            <a:spLocks noGrp="1"/>
          </p:cNvSpPr>
          <p:nvPr>
            <p:ph type="ftr" sz="quarter" idx="10"/>
          </p:nvPr>
        </p:nvSpPr>
        <p:spPr/>
        <p:txBody>
          <a:bodyPr/>
          <a:lstStyle/>
          <a:p>
            <a:r>
              <a:rPr lang="en-US" smtClean="0"/>
              <a:t>NTTC Training – TY2016</a:t>
            </a:r>
            <a:endParaRPr lang="en-US"/>
          </a:p>
        </p:txBody>
      </p:sp>
      <p:sp>
        <p:nvSpPr>
          <p:cNvPr id="4" name="Slide Number Placeholder 3"/>
          <p:cNvSpPr>
            <a:spLocks noGrp="1"/>
          </p:cNvSpPr>
          <p:nvPr>
            <p:ph type="sldNum" sz="quarter" idx="11"/>
          </p:nvPr>
        </p:nvSpPr>
        <p:spPr/>
        <p:txBody>
          <a:bodyPr/>
          <a:lstStyle/>
          <a:p>
            <a:fld id="{338ED3A5-5DFD-4230-BB90-0044010B1AE1}" type="slidenum">
              <a:rPr lang="en-US" smtClean="0"/>
              <a:pPr/>
              <a:t>23</a:t>
            </a:fld>
            <a:endParaRPr lang="en-US"/>
          </a:p>
        </p:txBody>
      </p:sp>
      <p:sp>
        <p:nvSpPr>
          <p:cNvPr id="5" name="Content Placeholder 4"/>
          <p:cNvSpPr>
            <a:spLocks noGrp="1"/>
          </p:cNvSpPr>
          <p:nvPr>
            <p:ph sz="quarter" idx="12"/>
          </p:nvPr>
        </p:nvSpPr>
        <p:spPr/>
        <p:txBody>
          <a:bodyPr>
            <a:normAutofit fontScale="92500"/>
          </a:bodyPr>
          <a:lstStyle/>
          <a:p>
            <a:r>
              <a:rPr lang="en-US" dirty="0" smtClean="0"/>
              <a:t>60-day rollover: trustee to taxpayer to trustee</a:t>
            </a:r>
          </a:p>
          <a:p>
            <a:pPr lvl="1"/>
            <a:r>
              <a:rPr lang="en-US" dirty="0" smtClean="0"/>
              <a:t>Portion taxpayer deposits in IRA </a:t>
            </a:r>
            <a:r>
              <a:rPr lang="en-US" dirty="0" smtClean="0">
                <a:solidFill>
                  <a:srgbClr val="0000FF"/>
                </a:solidFill>
              </a:rPr>
              <a:t>within 60 days </a:t>
            </a:r>
            <a:r>
              <a:rPr lang="en-US" dirty="0" smtClean="0"/>
              <a:t>is non-taxable</a:t>
            </a:r>
          </a:p>
          <a:p>
            <a:pPr lvl="1"/>
            <a:r>
              <a:rPr lang="en-US" dirty="0" smtClean="0"/>
              <a:t>Only one rollover from any IRA to another in any 12-month period  regardless of number of IRAs owned</a:t>
            </a:r>
            <a:endParaRPr lang="en-US" dirty="0"/>
          </a:p>
        </p:txBody>
      </p:sp>
    </p:spTree>
    <p:extLst>
      <p:ext uri="{BB962C8B-B14F-4D97-AF65-F5344CB8AC3E}">
        <p14:creationId xmlns:p14="http://schemas.microsoft.com/office/powerpoint/2010/main" val="4917271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60-Day Limit Exception</a:t>
            </a:r>
            <a:endParaRPr lang="en-US" dirty="0"/>
          </a:p>
        </p:txBody>
      </p:sp>
      <p:sp>
        <p:nvSpPr>
          <p:cNvPr id="3" name="Footer Placeholder 2"/>
          <p:cNvSpPr>
            <a:spLocks noGrp="1"/>
          </p:cNvSpPr>
          <p:nvPr>
            <p:ph type="ftr" sz="quarter" idx="10"/>
          </p:nvPr>
        </p:nvSpPr>
        <p:spPr/>
        <p:txBody>
          <a:bodyPr/>
          <a:lstStyle/>
          <a:p>
            <a:r>
              <a:rPr lang="en-US" smtClean="0"/>
              <a:t>NTTC Training – TY2016</a:t>
            </a:r>
            <a:endParaRPr lang="en-US"/>
          </a:p>
        </p:txBody>
      </p:sp>
      <p:sp>
        <p:nvSpPr>
          <p:cNvPr id="4" name="Slide Number Placeholder 3"/>
          <p:cNvSpPr>
            <a:spLocks noGrp="1"/>
          </p:cNvSpPr>
          <p:nvPr>
            <p:ph type="sldNum" sz="quarter" idx="11"/>
          </p:nvPr>
        </p:nvSpPr>
        <p:spPr/>
        <p:txBody>
          <a:bodyPr/>
          <a:lstStyle/>
          <a:p>
            <a:fld id="{338ED3A5-5DFD-4230-BB90-0044010B1AE1}" type="slidenum">
              <a:rPr lang="en-US" smtClean="0"/>
              <a:pPr/>
              <a:t>24</a:t>
            </a:fld>
            <a:endParaRPr lang="en-US"/>
          </a:p>
        </p:txBody>
      </p:sp>
      <p:sp>
        <p:nvSpPr>
          <p:cNvPr id="5" name="Content Placeholder 4"/>
          <p:cNvSpPr>
            <a:spLocks noGrp="1"/>
          </p:cNvSpPr>
          <p:nvPr>
            <p:ph sz="quarter" idx="12"/>
          </p:nvPr>
        </p:nvSpPr>
        <p:spPr/>
        <p:txBody>
          <a:bodyPr>
            <a:normAutofit fontScale="55000" lnSpcReduction="20000"/>
          </a:bodyPr>
          <a:lstStyle/>
          <a:p>
            <a:r>
              <a:rPr lang="en-US" dirty="0" smtClean="0"/>
              <a:t>If taxpayer misses 60-day window, can self-certify that met requirements for waiver if</a:t>
            </a:r>
          </a:p>
          <a:p>
            <a:pPr lvl="1"/>
            <a:r>
              <a:rPr lang="en-US" dirty="0" smtClean="0"/>
              <a:t>Presents letter to financial institution receiving the late rollover contribution</a:t>
            </a:r>
          </a:p>
          <a:p>
            <a:pPr lvl="1"/>
            <a:r>
              <a:rPr lang="en-US" dirty="0" smtClean="0"/>
              <a:t>Rollover satisfies all other requirements (except 60-day requirement)</a:t>
            </a:r>
          </a:p>
          <a:p>
            <a:pPr lvl="1"/>
            <a:r>
              <a:rPr lang="en-US" dirty="0" smtClean="0"/>
              <a:t>Can show that one or more of the reasons listed in the Model Letter prevented taxpayer from completing rollover on time</a:t>
            </a:r>
          </a:p>
          <a:p>
            <a:pPr lvl="1"/>
            <a:r>
              <a:rPr lang="en-US" dirty="0" smtClean="0"/>
              <a:t>IRS has not previously denied request for a waiver</a:t>
            </a:r>
          </a:p>
          <a:p>
            <a:pPr lvl="1"/>
            <a:r>
              <a:rPr lang="en-US" dirty="0" smtClean="0"/>
              <a:t>Rollover is made as soon as practicable (usually within 30 days) after reason or reasons for delay no longer prevent taxpayer from making contribution</a:t>
            </a:r>
            <a:endParaRPr lang="en-US" dirty="0"/>
          </a:p>
        </p:txBody>
      </p:sp>
    </p:spTree>
    <p:extLst>
      <p:ext uri="{BB962C8B-B14F-4D97-AF65-F5344CB8AC3E}">
        <p14:creationId xmlns:p14="http://schemas.microsoft.com/office/powerpoint/2010/main" val="40403314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60-Day Limit Exception</a:t>
            </a:r>
            <a:endParaRPr lang="en-US" dirty="0"/>
          </a:p>
        </p:txBody>
      </p:sp>
      <p:sp>
        <p:nvSpPr>
          <p:cNvPr id="3" name="Footer Placeholder 2"/>
          <p:cNvSpPr>
            <a:spLocks noGrp="1"/>
          </p:cNvSpPr>
          <p:nvPr>
            <p:ph type="ftr" sz="quarter" idx="10"/>
          </p:nvPr>
        </p:nvSpPr>
        <p:spPr/>
        <p:txBody>
          <a:bodyPr/>
          <a:lstStyle/>
          <a:p>
            <a:r>
              <a:rPr lang="en-US" smtClean="0"/>
              <a:t>NTTC Training – TY2016</a:t>
            </a:r>
            <a:endParaRPr lang="en-US"/>
          </a:p>
        </p:txBody>
      </p:sp>
      <p:sp>
        <p:nvSpPr>
          <p:cNvPr id="4" name="Slide Number Placeholder 3"/>
          <p:cNvSpPr>
            <a:spLocks noGrp="1"/>
          </p:cNvSpPr>
          <p:nvPr>
            <p:ph type="sldNum" sz="quarter" idx="11"/>
          </p:nvPr>
        </p:nvSpPr>
        <p:spPr/>
        <p:txBody>
          <a:bodyPr/>
          <a:lstStyle/>
          <a:p>
            <a:fld id="{338ED3A5-5DFD-4230-BB90-0044010B1AE1}" type="slidenum">
              <a:rPr lang="en-US" smtClean="0"/>
              <a:pPr/>
              <a:t>25</a:t>
            </a:fld>
            <a:endParaRPr lang="en-US"/>
          </a:p>
        </p:txBody>
      </p:sp>
      <p:sp>
        <p:nvSpPr>
          <p:cNvPr id="5" name="Content Placeholder 4"/>
          <p:cNvSpPr>
            <a:spLocks noGrp="1"/>
          </p:cNvSpPr>
          <p:nvPr>
            <p:ph sz="quarter" idx="12"/>
          </p:nvPr>
        </p:nvSpPr>
        <p:spPr/>
        <p:txBody>
          <a:bodyPr/>
          <a:lstStyle/>
          <a:p>
            <a:r>
              <a:rPr lang="en-US" smtClean="0"/>
              <a:t>Financial institution not required to accept self-certification</a:t>
            </a:r>
          </a:p>
          <a:p>
            <a:r>
              <a:rPr lang="en-US" smtClean="0"/>
              <a:t>IRS requires IRA trustee to complete Form 5498 to accept delayed rollover contribution</a:t>
            </a:r>
            <a:endParaRPr lang="en-US" dirty="0"/>
          </a:p>
        </p:txBody>
      </p:sp>
    </p:spTree>
    <p:extLst>
      <p:ext uri="{BB962C8B-B14F-4D97-AF65-F5344CB8AC3E}">
        <p14:creationId xmlns:p14="http://schemas.microsoft.com/office/powerpoint/2010/main" val="32662077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Incomplete Rollover</a:t>
            </a:r>
            <a:endParaRPr lang="en-US" dirty="0"/>
          </a:p>
        </p:txBody>
      </p:sp>
      <p:sp>
        <p:nvSpPr>
          <p:cNvPr id="3" name="Footer Placeholder 2"/>
          <p:cNvSpPr>
            <a:spLocks noGrp="1"/>
          </p:cNvSpPr>
          <p:nvPr>
            <p:ph type="ftr" sz="quarter" idx="10"/>
          </p:nvPr>
        </p:nvSpPr>
        <p:spPr/>
        <p:txBody>
          <a:bodyPr/>
          <a:lstStyle/>
          <a:p>
            <a:r>
              <a:rPr lang="en-US" smtClean="0"/>
              <a:t>NTTC Training – TY2016</a:t>
            </a:r>
            <a:endParaRPr lang="en-US"/>
          </a:p>
        </p:txBody>
      </p:sp>
      <p:sp>
        <p:nvSpPr>
          <p:cNvPr id="4" name="Slide Number Placeholder 3"/>
          <p:cNvSpPr>
            <a:spLocks noGrp="1"/>
          </p:cNvSpPr>
          <p:nvPr>
            <p:ph type="sldNum" sz="quarter" idx="11"/>
          </p:nvPr>
        </p:nvSpPr>
        <p:spPr/>
        <p:txBody>
          <a:bodyPr/>
          <a:lstStyle/>
          <a:p>
            <a:fld id="{338ED3A5-5DFD-4230-BB90-0044010B1AE1}" type="slidenum">
              <a:rPr lang="en-US" smtClean="0"/>
              <a:pPr/>
              <a:t>26</a:t>
            </a:fld>
            <a:endParaRPr lang="en-US"/>
          </a:p>
        </p:txBody>
      </p:sp>
      <p:sp>
        <p:nvSpPr>
          <p:cNvPr id="5" name="Content Placeholder 4"/>
          <p:cNvSpPr>
            <a:spLocks noGrp="1"/>
          </p:cNvSpPr>
          <p:nvPr>
            <p:ph sz="quarter" idx="12"/>
          </p:nvPr>
        </p:nvSpPr>
        <p:spPr/>
        <p:txBody>
          <a:bodyPr>
            <a:normAutofit fontScale="85000" lnSpcReduction="20000"/>
          </a:bodyPr>
          <a:lstStyle/>
          <a:p>
            <a:r>
              <a:rPr lang="en-US" smtClean="0"/>
              <a:t>If taxpayer receives Form 1099-R for distribution that he or she has or will rollover</a:t>
            </a:r>
          </a:p>
          <a:p>
            <a:pPr lvl="1"/>
            <a:r>
              <a:rPr lang="en-US" smtClean="0"/>
              <a:t>Enter $0 for taxable amount in box 2a</a:t>
            </a:r>
          </a:p>
          <a:p>
            <a:pPr lvl="2"/>
            <a:r>
              <a:rPr lang="en-US" smtClean="0"/>
              <a:t>Indicate it is a rollover </a:t>
            </a:r>
          </a:p>
          <a:p>
            <a:pPr lvl="2"/>
            <a:r>
              <a:rPr lang="en-US" smtClean="0"/>
              <a:t>Tell the taxpayer </a:t>
            </a:r>
          </a:p>
          <a:p>
            <a:pPr lvl="3"/>
            <a:r>
              <a:rPr lang="en-US" smtClean="0"/>
              <a:t>S/he needs to pursue the waiver</a:t>
            </a:r>
          </a:p>
          <a:p>
            <a:pPr lvl="3"/>
            <a:r>
              <a:rPr lang="en-US" smtClean="0"/>
              <a:t>They may have issues down the road with the IRS</a:t>
            </a:r>
            <a:endParaRPr lang="en-US" dirty="0"/>
          </a:p>
        </p:txBody>
      </p:sp>
    </p:spTree>
    <p:extLst>
      <p:ext uri="{BB962C8B-B14F-4D97-AF65-F5344CB8AC3E}">
        <p14:creationId xmlns:p14="http://schemas.microsoft.com/office/powerpoint/2010/main" val="6458768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1099-R – Box 7 Code Q</a:t>
            </a:r>
            <a:endParaRPr lang="en-US" dirty="0"/>
          </a:p>
        </p:txBody>
      </p:sp>
      <p:sp>
        <p:nvSpPr>
          <p:cNvPr id="5" name="Footer Placeholder 4"/>
          <p:cNvSpPr>
            <a:spLocks noGrp="1"/>
          </p:cNvSpPr>
          <p:nvPr>
            <p:ph type="ftr" sz="quarter" idx="10"/>
          </p:nvPr>
        </p:nvSpPr>
        <p:spPr/>
        <p:txBody>
          <a:bodyPr/>
          <a:lstStyle/>
          <a:p>
            <a:r>
              <a:rPr lang="en-US" smtClean="0">
                <a:solidFill>
                  <a:prstClr val="black">
                    <a:tint val="75000"/>
                  </a:prstClr>
                </a:solidFill>
              </a:rPr>
              <a:t>NTTC Training – TY2016</a:t>
            </a:r>
            <a:endParaRPr lang="en-US">
              <a:solidFill>
                <a:prstClr val="black">
                  <a:tint val="75000"/>
                </a:prstClr>
              </a:solidFill>
            </a:endParaRPr>
          </a:p>
        </p:txBody>
      </p:sp>
      <p:sp>
        <p:nvSpPr>
          <p:cNvPr id="8" name="Slide Number Placeholder 7"/>
          <p:cNvSpPr>
            <a:spLocks noGrp="1"/>
          </p:cNvSpPr>
          <p:nvPr>
            <p:ph type="sldNum" sz="quarter" idx="11"/>
          </p:nvPr>
        </p:nvSpPr>
        <p:spPr/>
        <p:txBody>
          <a:bodyPr/>
          <a:lstStyle/>
          <a:p>
            <a:fld id="{338ED3A5-5DFD-4230-BB90-0044010B1AE1}" type="slidenum">
              <a:rPr lang="en-US" smtClean="0">
                <a:solidFill>
                  <a:prstClr val="black">
                    <a:tint val="75000"/>
                  </a:prstClr>
                </a:solidFill>
              </a:rPr>
              <a:pPr/>
              <a:t>27</a:t>
            </a:fld>
            <a:endParaRPr lang="en-US">
              <a:solidFill>
                <a:prstClr val="black">
                  <a:tint val="75000"/>
                </a:prstClr>
              </a:solidFill>
            </a:endParaRPr>
          </a:p>
        </p:txBody>
      </p:sp>
      <p:pic>
        <p:nvPicPr>
          <p:cNvPr id="6" name="Content Placeholder 5"/>
          <p:cNvPicPr>
            <a:picLocks noGrp="1" noChangeAspect="1"/>
          </p:cNvPicPr>
          <p:nvPr>
            <p:ph sz="quarter" idx="12"/>
          </p:nvPr>
        </p:nvPicPr>
        <p:blipFill>
          <a:blip r:embed="rId3">
            <a:extLst>
              <a:ext uri="{BEBA8EAE-BF5A-486C-A8C5-ECC9F3942E4B}">
                <a14:imgProps xmlns:a14="http://schemas.microsoft.com/office/drawing/2010/main">
                  <a14:imgLayer r:embed="rId4">
                    <a14:imgEffect>
                      <a14:sharpenSoften amount="37000"/>
                    </a14:imgEffect>
                  </a14:imgLayer>
                </a14:imgProps>
              </a:ext>
              <a:ext uri="{28A0092B-C50C-407E-A947-70E740481C1C}">
                <a14:useLocalDpi xmlns:a14="http://schemas.microsoft.com/office/drawing/2010/main" val="0"/>
              </a:ext>
            </a:extLst>
          </a:blip>
          <a:stretch>
            <a:fillRect/>
          </a:stretch>
        </p:blipFill>
        <p:spPr>
          <a:xfrm>
            <a:off x="1595628" y="1703239"/>
            <a:ext cx="6786372" cy="4477893"/>
          </a:xfrm>
        </p:spPr>
      </p:pic>
      <p:sp>
        <p:nvSpPr>
          <p:cNvPr id="7" name="TextBox 6"/>
          <p:cNvSpPr txBox="1"/>
          <p:nvPr/>
        </p:nvSpPr>
        <p:spPr>
          <a:xfrm>
            <a:off x="3917683" y="1944469"/>
            <a:ext cx="2864117" cy="369332"/>
          </a:xfrm>
          <a:prstGeom prst="rect">
            <a:avLst/>
          </a:prstGeom>
          <a:noFill/>
          <a:ln w="28575">
            <a:solidFill>
              <a:srgbClr val="FF0000"/>
            </a:solidFill>
          </a:ln>
        </p:spPr>
        <p:txBody>
          <a:bodyPr wrap="none" rtlCol="0">
            <a:spAutoFit/>
          </a:bodyPr>
          <a:lstStyle/>
          <a:p>
            <a:r>
              <a:rPr lang="en-US" dirty="0" smtClean="0"/>
              <a:t>Box 7 - Code Q = Not taxable</a:t>
            </a:r>
          </a:p>
        </p:txBody>
      </p:sp>
      <p:sp>
        <p:nvSpPr>
          <p:cNvPr id="11" name="TextBox 10"/>
          <p:cNvSpPr txBox="1"/>
          <p:nvPr/>
        </p:nvSpPr>
        <p:spPr>
          <a:xfrm>
            <a:off x="6019800" y="4495800"/>
            <a:ext cx="471604" cy="369332"/>
          </a:xfrm>
          <a:prstGeom prst="rect">
            <a:avLst/>
          </a:prstGeom>
          <a:noFill/>
        </p:spPr>
        <p:txBody>
          <a:bodyPr wrap="none" rtlCol="0">
            <a:spAutoFit/>
          </a:bodyPr>
          <a:lstStyle/>
          <a:p>
            <a:r>
              <a:rPr lang="en-US" dirty="0" smtClean="0">
                <a:solidFill>
                  <a:srgbClr val="FF0000"/>
                </a:solidFill>
              </a:rPr>
              <a:t>$ 0</a:t>
            </a:r>
            <a:endParaRPr lang="en-US" dirty="0">
              <a:solidFill>
                <a:srgbClr val="FF0000"/>
              </a:solidFill>
            </a:endParaRPr>
          </a:p>
        </p:txBody>
      </p:sp>
      <p:sp>
        <p:nvSpPr>
          <p:cNvPr id="25" name="TextBox 24"/>
          <p:cNvSpPr txBox="1"/>
          <p:nvPr/>
        </p:nvSpPr>
        <p:spPr>
          <a:xfrm>
            <a:off x="3048000" y="3962400"/>
            <a:ext cx="2425985" cy="369332"/>
          </a:xfrm>
          <a:prstGeom prst="rect">
            <a:avLst/>
          </a:prstGeom>
          <a:noFill/>
        </p:spPr>
        <p:txBody>
          <a:bodyPr wrap="none" rtlCol="0">
            <a:spAutoFit/>
          </a:bodyPr>
          <a:lstStyle/>
          <a:p>
            <a:r>
              <a:rPr lang="en-US" dirty="0" smtClean="0"/>
              <a:t>Enter </a:t>
            </a:r>
            <a:r>
              <a:rPr lang="en-US" dirty="0" smtClean="0">
                <a:solidFill>
                  <a:srgbClr val="FF0000"/>
                </a:solidFill>
              </a:rPr>
              <a:t>Gross Distribution</a:t>
            </a:r>
            <a:endParaRPr lang="en-US" dirty="0">
              <a:solidFill>
                <a:srgbClr val="FF0000"/>
              </a:solidFill>
            </a:endParaRPr>
          </a:p>
        </p:txBody>
      </p:sp>
      <p:sp>
        <p:nvSpPr>
          <p:cNvPr id="28" name="TextBox 27"/>
          <p:cNvSpPr txBox="1"/>
          <p:nvPr/>
        </p:nvSpPr>
        <p:spPr>
          <a:xfrm>
            <a:off x="3047999" y="4495800"/>
            <a:ext cx="2425986" cy="338554"/>
          </a:xfrm>
          <a:prstGeom prst="rect">
            <a:avLst/>
          </a:prstGeom>
          <a:noFill/>
          <a:ln>
            <a:solidFill>
              <a:srgbClr val="FF0000"/>
            </a:solidFill>
          </a:ln>
        </p:spPr>
        <p:txBody>
          <a:bodyPr wrap="square" rtlCol="0">
            <a:spAutoFit/>
          </a:bodyPr>
          <a:lstStyle/>
          <a:p>
            <a:r>
              <a:rPr lang="en-US" sz="1600" dirty="0" smtClean="0"/>
              <a:t>Enter </a:t>
            </a:r>
            <a:r>
              <a:rPr lang="en-US" sz="1600" b="1" dirty="0" smtClean="0">
                <a:solidFill>
                  <a:srgbClr val="FF0000"/>
                </a:solidFill>
              </a:rPr>
              <a:t>zero</a:t>
            </a:r>
            <a:r>
              <a:rPr lang="en-US" sz="1600" dirty="0" smtClean="0"/>
              <a:t> taxable amount</a:t>
            </a:r>
            <a:endParaRPr lang="en-US" sz="1600" dirty="0"/>
          </a:p>
        </p:txBody>
      </p:sp>
      <p:cxnSp>
        <p:nvCxnSpPr>
          <p:cNvPr id="30" name="Straight Connector 29"/>
          <p:cNvCxnSpPr/>
          <p:nvPr/>
        </p:nvCxnSpPr>
        <p:spPr>
          <a:xfrm>
            <a:off x="5867400" y="4191000"/>
            <a:ext cx="152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60306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1099-R Nondeductible IRA</a:t>
            </a:r>
            <a:endParaRPr lang="en-US" dirty="0"/>
          </a:p>
        </p:txBody>
      </p:sp>
      <p:sp>
        <p:nvSpPr>
          <p:cNvPr id="5" name="Footer Placeholder 4"/>
          <p:cNvSpPr>
            <a:spLocks noGrp="1"/>
          </p:cNvSpPr>
          <p:nvPr>
            <p:ph type="ftr" sz="quarter" idx="10"/>
          </p:nvPr>
        </p:nvSpPr>
        <p:spPr/>
        <p:txBody>
          <a:bodyPr/>
          <a:lstStyle/>
          <a:p>
            <a:r>
              <a:rPr lang="en-US" smtClean="0">
                <a:solidFill>
                  <a:prstClr val="black">
                    <a:tint val="75000"/>
                  </a:prstClr>
                </a:solidFill>
              </a:rPr>
              <a:t>NTTC Training – TY2016</a:t>
            </a:r>
            <a:endParaRPr lang="en-US">
              <a:solidFill>
                <a:prstClr val="black">
                  <a:tint val="75000"/>
                </a:prstClr>
              </a:solidFill>
            </a:endParaRPr>
          </a:p>
        </p:txBody>
      </p:sp>
      <p:sp>
        <p:nvSpPr>
          <p:cNvPr id="7" name="Slide Number Placeholder 6"/>
          <p:cNvSpPr>
            <a:spLocks noGrp="1"/>
          </p:cNvSpPr>
          <p:nvPr>
            <p:ph type="sldNum" sz="quarter" idx="11"/>
          </p:nvPr>
        </p:nvSpPr>
        <p:spPr/>
        <p:txBody>
          <a:bodyPr/>
          <a:lstStyle/>
          <a:p>
            <a:fld id="{338ED3A5-5DFD-4230-BB90-0044010B1AE1}" type="slidenum">
              <a:rPr lang="en-US" smtClean="0">
                <a:solidFill>
                  <a:prstClr val="black">
                    <a:tint val="75000"/>
                  </a:prstClr>
                </a:solidFill>
              </a:rPr>
              <a:pPr/>
              <a:t>28</a:t>
            </a:fld>
            <a:endParaRPr lang="en-US">
              <a:solidFill>
                <a:prstClr val="black">
                  <a:tint val="75000"/>
                </a:prstClr>
              </a:solidFill>
            </a:endParaRPr>
          </a:p>
        </p:txBody>
      </p:sp>
      <p:pic>
        <p:nvPicPr>
          <p:cNvPr id="6" name="Content Placeholder 5"/>
          <p:cNvPicPr>
            <a:picLocks noGrp="1" noChangeAspect="1"/>
          </p:cNvPicPr>
          <p:nvPr>
            <p:ph sz="quarter" idx="12"/>
          </p:nvPr>
        </p:nvPicPr>
        <p:blipFill>
          <a:blip r:embed="rId2">
            <a:extLst>
              <a:ext uri="{BEBA8EAE-BF5A-486C-A8C5-ECC9F3942E4B}">
                <a14:imgProps xmlns:a14="http://schemas.microsoft.com/office/drawing/2010/main">
                  <a14:imgLayer r:embed="rId3">
                    <a14:imgEffect>
                      <a14:sharpenSoften amount="29000"/>
                    </a14:imgEffect>
                  </a14:imgLayer>
                </a14:imgProps>
              </a:ext>
              <a:ext uri="{28A0092B-C50C-407E-A947-70E740481C1C}">
                <a14:useLocalDpi xmlns:a14="http://schemas.microsoft.com/office/drawing/2010/main" val="0"/>
              </a:ext>
            </a:extLst>
          </a:blip>
          <a:stretch>
            <a:fillRect/>
          </a:stretch>
        </p:blipFill>
        <p:spPr>
          <a:xfrm>
            <a:off x="457200" y="1872731"/>
            <a:ext cx="8362585" cy="3842269"/>
          </a:xfrm>
        </p:spPr>
      </p:pic>
      <p:sp>
        <p:nvSpPr>
          <p:cNvPr id="13" name="TextBox 12"/>
          <p:cNvSpPr txBox="1"/>
          <p:nvPr/>
        </p:nvSpPr>
        <p:spPr>
          <a:xfrm>
            <a:off x="990600" y="5715000"/>
            <a:ext cx="7179338" cy="461665"/>
          </a:xfrm>
          <a:prstGeom prst="rect">
            <a:avLst/>
          </a:prstGeom>
          <a:noFill/>
        </p:spPr>
        <p:txBody>
          <a:bodyPr wrap="none" rtlCol="0">
            <a:spAutoFit/>
          </a:bodyPr>
          <a:lstStyle/>
          <a:p>
            <a:r>
              <a:rPr lang="en-US" sz="2400" b="1" dirty="0" smtClean="0"/>
              <a:t>This can exclude QCD, HSA, or PSO. See Pub 4012 D-25.</a:t>
            </a:r>
            <a:endParaRPr lang="en-US" sz="2400" b="1" dirty="0"/>
          </a:p>
        </p:txBody>
      </p:sp>
    </p:spTree>
    <p:extLst>
      <p:ext uri="{BB962C8B-B14F-4D97-AF65-F5344CB8AC3E}">
        <p14:creationId xmlns:p14="http://schemas.microsoft.com/office/powerpoint/2010/main" val="2140542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Form 8606 – </a:t>
            </a:r>
            <a:endParaRPr lang="en-US" dirty="0"/>
          </a:p>
        </p:txBody>
      </p:sp>
      <p:sp>
        <p:nvSpPr>
          <p:cNvPr id="5" name="Footer Placeholder 4"/>
          <p:cNvSpPr>
            <a:spLocks noGrp="1"/>
          </p:cNvSpPr>
          <p:nvPr>
            <p:ph type="ftr" sz="quarter" idx="10"/>
          </p:nvPr>
        </p:nvSpPr>
        <p:spPr/>
        <p:txBody>
          <a:bodyPr/>
          <a:lstStyle/>
          <a:p>
            <a:r>
              <a:rPr lang="en-US" smtClean="0">
                <a:solidFill>
                  <a:prstClr val="black">
                    <a:tint val="75000"/>
                  </a:prstClr>
                </a:solidFill>
              </a:rPr>
              <a:t>NTTC Training – TY2016</a:t>
            </a:r>
            <a:endParaRPr lang="en-US">
              <a:solidFill>
                <a:prstClr val="black">
                  <a:tint val="75000"/>
                </a:prstClr>
              </a:solidFill>
            </a:endParaRPr>
          </a:p>
        </p:txBody>
      </p:sp>
      <p:sp>
        <p:nvSpPr>
          <p:cNvPr id="7" name="Slide Number Placeholder 6"/>
          <p:cNvSpPr>
            <a:spLocks noGrp="1"/>
          </p:cNvSpPr>
          <p:nvPr>
            <p:ph type="sldNum" sz="quarter" idx="11"/>
          </p:nvPr>
        </p:nvSpPr>
        <p:spPr/>
        <p:txBody>
          <a:bodyPr/>
          <a:lstStyle/>
          <a:p>
            <a:fld id="{338ED3A5-5DFD-4230-BB90-0044010B1AE1}" type="slidenum">
              <a:rPr lang="en-US" smtClean="0">
                <a:solidFill>
                  <a:prstClr val="black">
                    <a:tint val="75000"/>
                  </a:prstClr>
                </a:solidFill>
              </a:rPr>
              <a:pPr/>
              <a:t>29</a:t>
            </a:fld>
            <a:endParaRPr lang="en-US">
              <a:solidFill>
                <a:prstClr val="black">
                  <a:tint val="75000"/>
                </a:prstClr>
              </a:solidFill>
            </a:endParaRPr>
          </a:p>
        </p:txBody>
      </p:sp>
      <p:pic>
        <p:nvPicPr>
          <p:cNvPr id="6" name="Content Placeholder 5"/>
          <p:cNvPicPr>
            <a:picLocks noGrp="1" noChangeAspect="1"/>
          </p:cNvPicPr>
          <p:nvPr>
            <p:ph sz="quarter" idx="12"/>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b="8571"/>
          <a:stretch/>
        </p:blipFill>
        <p:spPr>
          <a:xfrm>
            <a:off x="2590800" y="1920875"/>
            <a:ext cx="4886325" cy="4114798"/>
          </a:xfr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8600" y="689098"/>
            <a:ext cx="4219575" cy="762000"/>
          </a:xfrm>
          <a:prstGeom prst="rect">
            <a:avLst/>
          </a:prstGeom>
        </p:spPr>
      </p:pic>
    </p:spTree>
    <p:extLst>
      <p:ext uri="{BB962C8B-B14F-4D97-AF65-F5344CB8AC3E}">
        <p14:creationId xmlns:p14="http://schemas.microsoft.com/office/powerpoint/2010/main" val="4080463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r>
              <a:rPr lang="en-US" smtClean="0"/>
              <a:t>Retirement Income Reported on:</a:t>
            </a:r>
            <a:endParaRPr lang="en-US" dirty="0" smtClean="0"/>
          </a:p>
        </p:txBody>
      </p:sp>
      <p:sp>
        <p:nvSpPr>
          <p:cNvPr id="3" name="Footer Placeholder 2"/>
          <p:cNvSpPr>
            <a:spLocks noGrp="1"/>
          </p:cNvSpPr>
          <p:nvPr>
            <p:ph type="ftr" sz="quarter" idx="10"/>
          </p:nvPr>
        </p:nvSpPr>
        <p:spPr/>
        <p:txBody>
          <a:bodyPr/>
          <a:lstStyle/>
          <a:p>
            <a:r>
              <a:rPr lang="en-US" smtClean="0"/>
              <a:t>NTTC Training – TY2016</a:t>
            </a:r>
            <a:endParaRPr lang="en-US"/>
          </a:p>
        </p:txBody>
      </p:sp>
      <p:sp>
        <p:nvSpPr>
          <p:cNvPr id="4" name="Slide Number Placeholder 3"/>
          <p:cNvSpPr>
            <a:spLocks noGrp="1"/>
          </p:cNvSpPr>
          <p:nvPr>
            <p:ph type="sldNum" sz="quarter" idx="11"/>
          </p:nvPr>
        </p:nvSpPr>
        <p:spPr/>
        <p:txBody>
          <a:bodyPr/>
          <a:lstStyle/>
          <a:p>
            <a:fld id="{338ED3A5-5DFD-4230-BB90-0044010B1AE1}" type="slidenum">
              <a:rPr lang="en-US" smtClean="0"/>
              <a:pPr/>
              <a:t>3</a:t>
            </a:fld>
            <a:endParaRPr lang="en-US"/>
          </a:p>
        </p:txBody>
      </p:sp>
      <p:sp>
        <p:nvSpPr>
          <p:cNvPr id="5123" name="Content Placeholder 2"/>
          <p:cNvSpPr>
            <a:spLocks noGrp="1"/>
          </p:cNvSpPr>
          <p:nvPr>
            <p:ph sz="quarter" idx="12"/>
          </p:nvPr>
        </p:nvSpPr>
        <p:spPr/>
        <p:txBody>
          <a:bodyPr>
            <a:normAutofit fontScale="70000" lnSpcReduction="20000"/>
          </a:bodyPr>
          <a:lstStyle/>
          <a:p>
            <a:r>
              <a:rPr lang="en-US" altLang="en-US" smtClean="0"/>
              <a:t>Form 1099-R – Distributions From Pensions, Annuities, Retirement or Profit-Sharing Plans, IRAs, Insurance Contracts, etc.</a:t>
            </a:r>
          </a:p>
          <a:p>
            <a:r>
              <a:rPr lang="en-US" altLang="en-US" smtClean="0"/>
              <a:t>Form RRB 1099-R – Annuities or Pensions by the Railroad Retirement Board</a:t>
            </a:r>
          </a:p>
          <a:p>
            <a:r>
              <a:rPr lang="en-US" altLang="en-US" smtClean="0"/>
              <a:t>Form CSA 1099-R – Statement of Annuity Paid (civil service retirement payments)</a:t>
            </a:r>
          </a:p>
          <a:p>
            <a:r>
              <a:rPr lang="en-US" altLang="en-US" smtClean="0"/>
              <a:t>Form CSF 1099-R – Statement of Survivor Annuity Paid</a:t>
            </a:r>
            <a:endParaRPr lang="en-US" altLang="en-US" dirty="0" smtClean="0"/>
          </a:p>
        </p:txBody>
      </p:sp>
    </p:spTree>
    <p:extLst>
      <p:ext uri="{BB962C8B-B14F-4D97-AF65-F5344CB8AC3E}">
        <p14:creationId xmlns:p14="http://schemas.microsoft.com/office/powerpoint/2010/main" val="193971099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123">
                                            <p:txEl>
                                              <p:pRg st="0" end="0"/>
                                            </p:txEl>
                                          </p:spTgt>
                                        </p:tgtEl>
                                        <p:attrNameLst>
                                          <p:attrName>ppt_c</p:attrName>
                                        </p:attrNameLst>
                                      </p:cBhvr>
                                      <p:to>
                                        <a:srgbClr val="777777"/>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123">
                                            <p:txEl>
                                              <p:pRg st="1" end="1"/>
                                            </p:txEl>
                                          </p:spTgt>
                                        </p:tgtEl>
                                        <p:attrNameLst>
                                          <p:attrName>ppt_c</p:attrName>
                                        </p:attrNameLst>
                                      </p:cBhvr>
                                      <p:to>
                                        <a:srgbClr val="777777"/>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123">
                                            <p:txEl>
                                              <p:pRg st="2" end="2"/>
                                            </p:txEl>
                                          </p:spTgt>
                                        </p:tgtEl>
                                        <p:attrNameLst>
                                          <p:attrName>ppt_c</p:attrName>
                                        </p:attrNameLst>
                                      </p:cBhvr>
                                      <p:to>
                                        <a:srgbClr val="777777"/>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Form 8606 – Part I</a:t>
            </a:r>
            <a:endParaRPr lang="en-US" dirty="0" smtClean="0"/>
          </a:p>
        </p:txBody>
      </p:sp>
      <p:sp>
        <p:nvSpPr>
          <p:cNvPr id="3" name="Footer Placeholder 2"/>
          <p:cNvSpPr>
            <a:spLocks noGrp="1"/>
          </p:cNvSpPr>
          <p:nvPr>
            <p:ph type="ftr" sz="quarter" idx="10"/>
          </p:nvPr>
        </p:nvSpPr>
        <p:spPr/>
        <p:txBody>
          <a:bodyPr/>
          <a:lstStyle/>
          <a:p>
            <a:r>
              <a:rPr lang="en-US" smtClean="0"/>
              <a:t>NTTC Training – TY2016</a:t>
            </a:r>
            <a:endParaRPr lang="en-US"/>
          </a:p>
        </p:txBody>
      </p:sp>
      <p:sp>
        <p:nvSpPr>
          <p:cNvPr id="5" name="Slide Number Placeholder 4"/>
          <p:cNvSpPr>
            <a:spLocks noGrp="1"/>
          </p:cNvSpPr>
          <p:nvPr>
            <p:ph type="sldNum" sz="quarter" idx="11"/>
          </p:nvPr>
        </p:nvSpPr>
        <p:spPr/>
        <p:txBody>
          <a:bodyPr/>
          <a:lstStyle/>
          <a:p>
            <a:fld id="{338ED3A5-5DFD-4230-BB90-0044010B1AE1}" type="slidenum">
              <a:rPr lang="en-US" smtClean="0"/>
              <a:pPr/>
              <a:t>30</a:t>
            </a:fld>
            <a:endParaRPr lang="en-US"/>
          </a:p>
        </p:txBody>
      </p:sp>
      <p:sp>
        <p:nvSpPr>
          <p:cNvPr id="29699" name="Rectangle 3"/>
          <p:cNvSpPr>
            <a:spLocks noGrp="1" noChangeArrowheads="1"/>
          </p:cNvSpPr>
          <p:nvPr>
            <p:ph sz="quarter" idx="12"/>
          </p:nvPr>
        </p:nvSpPr>
        <p:spPr/>
        <p:txBody>
          <a:bodyPr>
            <a:normAutofit fontScale="77500" lnSpcReduction="20000"/>
          </a:bodyPr>
          <a:lstStyle/>
          <a:p>
            <a:r>
              <a:rPr lang="en-US" altLang="en-US" dirty="0" smtClean="0"/>
              <a:t>Nondeductible Contributions to Traditional IRAs and Distributions From Traditional, SEP, and Simple IRAs</a:t>
            </a:r>
          </a:p>
          <a:p>
            <a:r>
              <a:rPr lang="en-US" altLang="en-US" dirty="0" smtClean="0"/>
              <a:t>Running record of nondeductible contributions and remaining basis</a:t>
            </a:r>
          </a:p>
          <a:p>
            <a:pPr lvl="1">
              <a:buClr>
                <a:schemeClr val="accent2">
                  <a:lumMod val="50000"/>
                </a:schemeClr>
              </a:buClr>
            </a:pPr>
            <a:r>
              <a:rPr lang="en-US" altLang="en-US" dirty="0" smtClean="0"/>
              <a:t>The basis in IRA is recovered each year based on a ratio </a:t>
            </a:r>
          </a:p>
          <a:p>
            <a:pPr lvl="2">
              <a:buClr>
                <a:schemeClr val="accent2">
                  <a:lumMod val="50000"/>
                </a:schemeClr>
              </a:buClr>
            </a:pPr>
            <a:r>
              <a:rPr lang="en-US" altLang="en-US" dirty="0" smtClean="0"/>
              <a:t>That year’s distribution </a:t>
            </a:r>
          </a:p>
          <a:p>
            <a:pPr lvl="2">
              <a:buClr>
                <a:schemeClr val="accent2">
                  <a:lumMod val="50000"/>
                </a:schemeClr>
              </a:buClr>
            </a:pPr>
            <a:r>
              <a:rPr lang="en-US" altLang="en-US" dirty="0" smtClean="0"/>
              <a:t>Compared to value of all Traditional IRAs</a:t>
            </a:r>
          </a:p>
        </p:txBody>
      </p:sp>
      <p:sp>
        <p:nvSpPr>
          <p:cNvPr id="2" name="5-Point Star 1"/>
          <p:cNvSpPr/>
          <p:nvPr/>
        </p:nvSpPr>
        <p:spPr>
          <a:xfrm>
            <a:off x="7620000" y="228600"/>
            <a:ext cx="822325" cy="82232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extLst>
      <p:ext uri="{BB962C8B-B14F-4D97-AF65-F5344CB8AC3E}">
        <p14:creationId xmlns:p14="http://schemas.microsoft.com/office/powerpoint/2010/main" val="12804829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8606 – Part I </a:t>
            </a:r>
            <a:r>
              <a:rPr lang="en-US" sz="2800" dirty="0" smtClean="0"/>
              <a:t>(In Scope)</a:t>
            </a:r>
            <a:r>
              <a:rPr lang="en-US" dirty="0" smtClean="0"/>
              <a:t/>
            </a:r>
            <a:br>
              <a:rPr lang="en-US" dirty="0" smtClean="0"/>
            </a:br>
            <a:r>
              <a:rPr lang="en-US" dirty="0" smtClean="0"/>
              <a:t>Nondeductible IRA Contributions</a:t>
            </a:r>
            <a:endParaRPr lang="en-US" dirty="0"/>
          </a:p>
        </p:txBody>
      </p:sp>
      <p:sp>
        <p:nvSpPr>
          <p:cNvPr id="9" name="Footer Placeholder 8"/>
          <p:cNvSpPr>
            <a:spLocks noGrp="1"/>
          </p:cNvSpPr>
          <p:nvPr>
            <p:ph type="ftr" sz="quarter" idx="10"/>
          </p:nvPr>
        </p:nvSpPr>
        <p:spPr/>
        <p:txBody>
          <a:bodyPr/>
          <a:lstStyle/>
          <a:p>
            <a:r>
              <a:rPr lang="en-US" smtClean="0">
                <a:solidFill>
                  <a:prstClr val="black">
                    <a:tint val="75000"/>
                  </a:prstClr>
                </a:solidFill>
              </a:rPr>
              <a:t>NTTC Training – TY2016</a:t>
            </a:r>
            <a:endParaRPr lang="en-US">
              <a:solidFill>
                <a:prstClr val="black">
                  <a:tint val="75000"/>
                </a:prstClr>
              </a:solidFill>
            </a:endParaRPr>
          </a:p>
        </p:txBody>
      </p:sp>
      <p:sp>
        <p:nvSpPr>
          <p:cNvPr id="10" name="Slide Number Placeholder 9"/>
          <p:cNvSpPr>
            <a:spLocks noGrp="1"/>
          </p:cNvSpPr>
          <p:nvPr>
            <p:ph type="sldNum" sz="quarter" idx="11"/>
          </p:nvPr>
        </p:nvSpPr>
        <p:spPr/>
        <p:txBody>
          <a:bodyPr/>
          <a:lstStyle/>
          <a:p>
            <a:fld id="{338ED3A5-5DFD-4230-BB90-0044010B1AE1}" type="slidenum">
              <a:rPr lang="en-US" smtClean="0">
                <a:solidFill>
                  <a:prstClr val="black">
                    <a:tint val="75000"/>
                  </a:prstClr>
                </a:solidFill>
              </a:rPr>
              <a:pPr/>
              <a:t>31</a:t>
            </a:fld>
            <a:endParaRPr lang="en-US">
              <a:solidFill>
                <a:prstClr val="black">
                  <a:tint val="75000"/>
                </a:prstClr>
              </a:solidFill>
            </a:endParaRPr>
          </a:p>
        </p:txBody>
      </p:sp>
      <p:pic>
        <p:nvPicPr>
          <p:cNvPr id="6" name="Content Placeholder 5"/>
          <p:cNvPicPr>
            <a:picLocks noGrp="1" noChangeAspect="1"/>
          </p:cNvPicPr>
          <p:nvPr>
            <p:ph sz="quarter" idx="12"/>
          </p:nvPr>
        </p:nvPicPr>
        <p:blipFill rotWithShape="1">
          <a:blip r:embed="rId3" cstate="print">
            <a:extLst>
              <a:ext uri="{BEBA8EAE-BF5A-486C-A8C5-ECC9F3942E4B}">
                <a14:imgProps xmlns:a14="http://schemas.microsoft.com/office/drawing/2010/main">
                  <a14:imgLayer r:embed="rId4">
                    <a14:imgEffect>
                      <a14:sharpenSoften amount="32000"/>
                    </a14:imgEffect>
                  </a14:imgLayer>
                </a14:imgProps>
              </a:ext>
              <a:ext uri="{28A0092B-C50C-407E-A947-70E740481C1C}">
                <a14:useLocalDpi xmlns:a14="http://schemas.microsoft.com/office/drawing/2010/main" val="0"/>
              </a:ext>
            </a:extLst>
          </a:blip>
          <a:srcRect l="1993"/>
          <a:stretch/>
        </p:blipFill>
        <p:spPr>
          <a:xfrm>
            <a:off x="946453" y="1672558"/>
            <a:ext cx="7163110" cy="4114800"/>
          </a:xfrm>
          <a:ln>
            <a:solidFill>
              <a:srgbClr val="00B0F0"/>
            </a:solidFill>
          </a:ln>
        </p:spPr>
      </p:pic>
      <p:sp>
        <p:nvSpPr>
          <p:cNvPr id="7" name="TextBox 6"/>
          <p:cNvSpPr txBox="1"/>
          <p:nvPr/>
        </p:nvSpPr>
        <p:spPr>
          <a:xfrm>
            <a:off x="1494351" y="5877064"/>
            <a:ext cx="4134304" cy="369332"/>
          </a:xfrm>
          <a:prstGeom prst="rect">
            <a:avLst/>
          </a:prstGeom>
          <a:noFill/>
          <a:ln w="38100">
            <a:solidFill>
              <a:srgbClr val="00B0F0"/>
            </a:solidFill>
          </a:ln>
        </p:spPr>
        <p:txBody>
          <a:bodyPr wrap="square" rtlCol="0">
            <a:spAutoFit/>
          </a:bodyPr>
          <a:lstStyle/>
          <a:p>
            <a:r>
              <a:rPr lang="en-US" dirty="0" smtClean="0"/>
              <a:t>8606 – Part II – Conversions - Out of Scope</a:t>
            </a:r>
            <a:endParaRPr lang="en-US" dirty="0"/>
          </a:p>
        </p:txBody>
      </p:sp>
      <p:sp>
        <p:nvSpPr>
          <p:cNvPr id="5" name="Rectangle 4"/>
          <p:cNvSpPr/>
          <p:nvPr/>
        </p:nvSpPr>
        <p:spPr>
          <a:xfrm>
            <a:off x="990601" y="3928075"/>
            <a:ext cx="4743904" cy="137160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764668" y="3003131"/>
            <a:ext cx="18288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7859" y="3288268"/>
            <a:ext cx="185896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4505" y="3992372"/>
            <a:ext cx="185896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4505" y="4306092"/>
            <a:ext cx="185896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5199" y="2742371"/>
            <a:ext cx="1066800"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4269051" y="2981354"/>
            <a:ext cx="676660" cy="369332"/>
          </a:xfrm>
          <a:prstGeom prst="rect">
            <a:avLst/>
          </a:prstGeom>
          <a:noFill/>
        </p:spPr>
        <p:txBody>
          <a:bodyPr wrap="none" rtlCol="0">
            <a:spAutoFit/>
          </a:bodyPr>
          <a:lstStyle/>
          <a:p>
            <a:r>
              <a:rPr lang="en-US" dirty="0" smtClean="0">
                <a:solidFill>
                  <a:srgbClr val="FF0000"/>
                </a:solidFill>
              </a:rPr>
              <a:t>Part I</a:t>
            </a:r>
            <a:endParaRPr lang="en-US" dirty="0">
              <a:solidFill>
                <a:srgbClr val="FF0000"/>
              </a:solidFill>
            </a:endParaRPr>
          </a:p>
        </p:txBody>
      </p:sp>
    </p:spTree>
    <p:extLst>
      <p:ext uri="{BB962C8B-B14F-4D97-AF65-F5344CB8AC3E}">
        <p14:creationId xmlns:p14="http://schemas.microsoft.com/office/powerpoint/2010/main" val="39158915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8606 – Part III</a:t>
            </a:r>
            <a:br>
              <a:rPr lang="en-US" sz="3600" dirty="0" smtClean="0"/>
            </a:br>
            <a:r>
              <a:rPr lang="en-US" sz="3600" dirty="0" smtClean="0"/>
              <a:t>Distributions from Roth IRAs (</a:t>
            </a:r>
            <a:r>
              <a:rPr lang="en-US" sz="1800" dirty="0" smtClean="0"/>
              <a:t>out of scope</a:t>
            </a:r>
            <a:r>
              <a:rPr lang="en-US" sz="3600" dirty="0" smtClean="0"/>
              <a:t>)</a:t>
            </a:r>
            <a:endParaRPr lang="en-US" sz="3600" dirty="0"/>
          </a:p>
        </p:txBody>
      </p:sp>
      <p:sp>
        <p:nvSpPr>
          <p:cNvPr id="8" name="Footer Placeholder 7"/>
          <p:cNvSpPr>
            <a:spLocks noGrp="1"/>
          </p:cNvSpPr>
          <p:nvPr>
            <p:ph type="ftr" sz="quarter" idx="10"/>
          </p:nvPr>
        </p:nvSpPr>
        <p:spPr/>
        <p:txBody>
          <a:bodyPr/>
          <a:lstStyle/>
          <a:p>
            <a:r>
              <a:rPr lang="en-US" smtClean="0">
                <a:solidFill>
                  <a:prstClr val="black">
                    <a:tint val="75000"/>
                  </a:prstClr>
                </a:solidFill>
              </a:rPr>
              <a:t>NTTC Training – TY2016</a:t>
            </a:r>
            <a:endParaRPr lang="en-US">
              <a:solidFill>
                <a:prstClr val="black">
                  <a:tint val="75000"/>
                </a:prstClr>
              </a:solidFill>
            </a:endParaRPr>
          </a:p>
        </p:txBody>
      </p:sp>
      <p:sp>
        <p:nvSpPr>
          <p:cNvPr id="9" name="Slide Number Placeholder 8"/>
          <p:cNvSpPr>
            <a:spLocks noGrp="1"/>
          </p:cNvSpPr>
          <p:nvPr>
            <p:ph type="sldNum" sz="quarter" idx="11"/>
          </p:nvPr>
        </p:nvSpPr>
        <p:spPr/>
        <p:txBody>
          <a:bodyPr/>
          <a:lstStyle/>
          <a:p>
            <a:fld id="{338ED3A5-5DFD-4230-BB90-0044010B1AE1}" type="slidenum">
              <a:rPr lang="en-US" smtClean="0">
                <a:solidFill>
                  <a:prstClr val="black">
                    <a:tint val="75000"/>
                  </a:prstClr>
                </a:solidFill>
              </a:rPr>
              <a:pPr/>
              <a:t>32</a:t>
            </a:fld>
            <a:endParaRPr lang="en-US">
              <a:solidFill>
                <a:prstClr val="black">
                  <a:tint val="75000"/>
                </a:prstClr>
              </a:solidFill>
            </a:endParaRPr>
          </a:p>
        </p:txBody>
      </p:sp>
      <p:pic>
        <p:nvPicPr>
          <p:cNvPr id="6" name="Content Placeholder 5"/>
          <p:cNvPicPr>
            <a:picLocks noGrp="1" noChangeAspect="1"/>
          </p:cNvPicPr>
          <p:nvPr>
            <p:ph sz="quarter" idx="12"/>
          </p:nvPr>
        </p:nvPicPr>
        <p:blipFill rotWithShape="1">
          <a:blip r:embed="rId3" cstate="print">
            <a:extLst>
              <a:ext uri="{BEBA8EAE-BF5A-486C-A8C5-ECC9F3942E4B}">
                <a14:imgProps xmlns:a14="http://schemas.microsoft.com/office/drawing/2010/main">
                  <a14:imgLayer r:embed="rId4">
                    <a14:imgEffect>
                      <a14:sharpenSoften amount="28000"/>
                    </a14:imgEffect>
                  </a14:imgLayer>
                </a14:imgProps>
              </a:ext>
              <a:ext uri="{28A0092B-C50C-407E-A947-70E740481C1C}">
                <a14:useLocalDpi xmlns:a14="http://schemas.microsoft.com/office/drawing/2010/main" val="0"/>
              </a:ext>
            </a:extLst>
          </a:blip>
          <a:srcRect b="24464"/>
          <a:stretch/>
        </p:blipFill>
        <p:spPr>
          <a:xfrm>
            <a:off x="533400" y="2133600"/>
            <a:ext cx="8143875" cy="2362200"/>
          </a:xfr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365" y="4755630"/>
            <a:ext cx="4219575" cy="762000"/>
          </a:xfrm>
          <a:prstGeom prst="rect">
            <a:avLst/>
          </a:prstGeom>
        </p:spPr>
      </p:pic>
      <p:sp>
        <p:nvSpPr>
          <p:cNvPr id="5" name="TextBox 4"/>
          <p:cNvSpPr txBox="1"/>
          <p:nvPr/>
        </p:nvSpPr>
        <p:spPr>
          <a:xfrm>
            <a:off x="3657600" y="1948934"/>
            <a:ext cx="792076" cy="369332"/>
          </a:xfrm>
          <a:prstGeom prst="rect">
            <a:avLst/>
          </a:prstGeom>
          <a:noFill/>
          <a:ln w="28575">
            <a:solidFill>
              <a:srgbClr val="00B0F0"/>
            </a:solidFill>
          </a:ln>
        </p:spPr>
        <p:txBody>
          <a:bodyPr wrap="none" rtlCol="0">
            <a:spAutoFit/>
          </a:bodyPr>
          <a:lstStyle/>
          <a:p>
            <a:r>
              <a:rPr lang="en-US" dirty="0" smtClean="0"/>
              <a:t>Part III</a:t>
            </a:r>
            <a:endParaRPr lang="en-US" dirty="0"/>
          </a:p>
        </p:txBody>
      </p:sp>
    </p:spTree>
    <p:extLst>
      <p:ext uri="{BB962C8B-B14F-4D97-AF65-F5344CB8AC3E}">
        <p14:creationId xmlns:p14="http://schemas.microsoft.com/office/powerpoint/2010/main" val="39962647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fontAlgn="auto" hangingPunct="1">
              <a:spcAft>
                <a:spcPts val="0"/>
              </a:spcAft>
              <a:defRPr/>
            </a:pPr>
            <a:r>
              <a:rPr lang="en-US" dirty="0" smtClean="0"/>
              <a:t>Form 8606 – Part I</a:t>
            </a:r>
          </a:p>
        </p:txBody>
      </p:sp>
      <p:sp>
        <p:nvSpPr>
          <p:cNvPr id="2" name="Footer Placeholder 1"/>
          <p:cNvSpPr>
            <a:spLocks noGrp="1"/>
          </p:cNvSpPr>
          <p:nvPr>
            <p:ph type="ftr" sz="quarter" idx="10"/>
          </p:nvPr>
        </p:nvSpPr>
        <p:spPr/>
        <p:txBody>
          <a:bodyPr/>
          <a:lstStyle/>
          <a:p>
            <a:r>
              <a:rPr lang="en-US" smtClean="0">
                <a:solidFill>
                  <a:prstClr val="black">
                    <a:tint val="75000"/>
                  </a:prstClr>
                </a:solidFill>
              </a:rPr>
              <a:t>NTTC Training – TY2016</a:t>
            </a:r>
            <a:endParaRPr lang="en-US">
              <a:solidFill>
                <a:prstClr val="black">
                  <a:tint val="75000"/>
                </a:prstClr>
              </a:solidFill>
            </a:endParaRPr>
          </a:p>
        </p:txBody>
      </p:sp>
      <p:sp>
        <p:nvSpPr>
          <p:cNvPr id="5" name="Slide Number Placeholder 4"/>
          <p:cNvSpPr>
            <a:spLocks noGrp="1"/>
          </p:cNvSpPr>
          <p:nvPr>
            <p:ph type="sldNum" sz="quarter" idx="11"/>
          </p:nvPr>
        </p:nvSpPr>
        <p:spPr/>
        <p:txBody>
          <a:bodyPr/>
          <a:lstStyle/>
          <a:p>
            <a:fld id="{338ED3A5-5DFD-4230-BB90-0044010B1AE1}" type="slidenum">
              <a:rPr lang="en-US" smtClean="0">
                <a:solidFill>
                  <a:prstClr val="black">
                    <a:tint val="75000"/>
                  </a:prstClr>
                </a:solidFill>
              </a:rPr>
              <a:pPr/>
              <a:t>33</a:t>
            </a:fld>
            <a:endParaRPr lang="en-US">
              <a:solidFill>
                <a:prstClr val="black">
                  <a:tint val="75000"/>
                </a:prstClr>
              </a:solidFill>
            </a:endParaRPr>
          </a:p>
        </p:txBody>
      </p:sp>
      <p:sp>
        <p:nvSpPr>
          <p:cNvPr id="34819" name="Rectangle 3"/>
          <p:cNvSpPr>
            <a:spLocks noGrp="1" noChangeArrowheads="1"/>
          </p:cNvSpPr>
          <p:nvPr>
            <p:ph sz="quarter" idx="12"/>
          </p:nvPr>
        </p:nvSpPr>
        <p:spPr>
          <a:xfrm>
            <a:off x="914400" y="1676400"/>
            <a:ext cx="7391400" cy="4632325"/>
          </a:xfrm>
          <a:prstGeom prst="rect">
            <a:avLst/>
          </a:prstGeom>
        </p:spPr>
        <p:txBody>
          <a:bodyPr>
            <a:normAutofit fontScale="70000" lnSpcReduction="20000"/>
          </a:bodyPr>
          <a:lstStyle/>
          <a:p>
            <a:pPr eaLnBrk="1" hangingPunct="1"/>
            <a:r>
              <a:rPr lang="en-US" altLang="en-US" sz="2800" dirty="0" smtClean="0"/>
              <a:t>Taxpayer must provide value of all Traditional IRA accounts as of end of current tax year</a:t>
            </a:r>
          </a:p>
          <a:p>
            <a:pPr eaLnBrk="1" hangingPunct="1"/>
            <a:endParaRPr lang="en-US" altLang="en-US" dirty="0" smtClean="0"/>
          </a:p>
          <a:p>
            <a:pPr marL="0" indent="0" eaLnBrk="1" hangingPunct="1">
              <a:buNone/>
            </a:pPr>
            <a:endParaRPr lang="en-US" altLang="en-US" dirty="0" smtClean="0"/>
          </a:p>
          <a:p>
            <a:pPr eaLnBrk="1" hangingPunct="1"/>
            <a:endParaRPr lang="en-US" altLang="en-US" dirty="0" smtClean="0"/>
          </a:p>
          <a:p>
            <a:pPr eaLnBrk="1" hangingPunct="1"/>
            <a:endParaRPr lang="en-US" altLang="en-US" dirty="0"/>
          </a:p>
          <a:p>
            <a:pPr eaLnBrk="1" hangingPunct="1"/>
            <a:endParaRPr lang="en-US" altLang="en-US" sz="2800" dirty="0" smtClean="0"/>
          </a:p>
          <a:p>
            <a:pPr eaLnBrk="1" hangingPunct="1"/>
            <a:endParaRPr lang="en-US" altLang="en-US" sz="2800" dirty="0"/>
          </a:p>
          <a:p>
            <a:pPr eaLnBrk="1" hangingPunct="1"/>
            <a:endParaRPr lang="en-US" altLang="en-US" sz="2800" dirty="0" smtClean="0"/>
          </a:p>
          <a:p>
            <a:pPr eaLnBrk="1" hangingPunct="1"/>
            <a:endParaRPr lang="en-US" altLang="en-US" sz="2800" dirty="0"/>
          </a:p>
          <a:p>
            <a:pPr eaLnBrk="1" hangingPunct="1"/>
            <a:r>
              <a:rPr lang="en-US" altLang="en-US" sz="2800" dirty="0" smtClean="0"/>
              <a:t>TaxSlayer takes taxable portion of IRA distribution to 1040 Line 15b</a:t>
            </a:r>
          </a:p>
        </p:txBody>
      </p:sp>
      <p:sp>
        <p:nvSpPr>
          <p:cNvPr id="8" name="5-Point Star 7"/>
          <p:cNvSpPr/>
          <p:nvPr/>
        </p:nvSpPr>
        <p:spPr>
          <a:xfrm>
            <a:off x="7620000" y="228600"/>
            <a:ext cx="822325" cy="82232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2322095" y="2362200"/>
            <a:ext cx="5564505" cy="3132772"/>
          </a:xfrm>
          <a:prstGeom prst="rect">
            <a:avLst/>
          </a:prstGeom>
        </p:spPr>
      </p:pic>
      <p:cxnSp>
        <p:nvCxnSpPr>
          <p:cNvPr id="7" name="Straight Connector 6"/>
          <p:cNvCxnSpPr/>
          <p:nvPr/>
        </p:nvCxnSpPr>
        <p:spPr>
          <a:xfrm>
            <a:off x="1524000" y="3048000"/>
            <a:ext cx="10668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227848" y="4250974"/>
            <a:ext cx="362952" cy="924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981200" y="4648200"/>
            <a:ext cx="6096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3400" y="2667000"/>
            <a:ext cx="1788695" cy="2893100"/>
          </a:xfrm>
          <a:prstGeom prst="rect">
            <a:avLst/>
          </a:prstGeom>
          <a:noFill/>
        </p:spPr>
        <p:txBody>
          <a:bodyPr wrap="none" rtlCol="0">
            <a:spAutoFit/>
          </a:bodyPr>
          <a:lstStyle/>
          <a:p>
            <a:endParaRPr lang="en-US" sz="1400" dirty="0" smtClean="0"/>
          </a:p>
          <a:p>
            <a:r>
              <a:rPr lang="en-US" sz="1400" dirty="0" smtClean="0"/>
              <a:t>Total Basis</a:t>
            </a:r>
          </a:p>
          <a:p>
            <a:endParaRPr lang="en-US" sz="1400" dirty="0"/>
          </a:p>
          <a:p>
            <a:r>
              <a:rPr lang="en-US" sz="1400" dirty="0" smtClean="0"/>
              <a:t>Contributions</a:t>
            </a:r>
          </a:p>
          <a:p>
            <a:endParaRPr lang="en-US" sz="1400" dirty="0"/>
          </a:p>
          <a:p>
            <a:endParaRPr lang="en-US" sz="1400" dirty="0" smtClean="0"/>
          </a:p>
          <a:p>
            <a:endParaRPr lang="en-US" sz="1400" dirty="0"/>
          </a:p>
          <a:p>
            <a:r>
              <a:rPr lang="en-US" sz="1400" dirty="0" smtClean="0"/>
              <a:t>Outstanding Rollovers</a:t>
            </a:r>
          </a:p>
          <a:p>
            <a:endParaRPr lang="en-US" sz="1400" dirty="0"/>
          </a:p>
          <a:p>
            <a:endParaRPr lang="en-US" sz="1400" dirty="0" smtClean="0"/>
          </a:p>
          <a:p>
            <a:r>
              <a:rPr lang="en-US" sz="1400" dirty="0" smtClean="0"/>
              <a:t>Distributions from </a:t>
            </a:r>
          </a:p>
          <a:p>
            <a:r>
              <a:rPr lang="en-US" sz="1400" dirty="0" smtClean="0"/>
              <a:t>Traditional SEP and</a:t>
            </a:r>
          </a:p>
          <a:p>
            <a:r>
              <a:rPr lang="en-US" sz="1400" dirty="0" smtClean="0"/>
              <a:t>Simple IRAs</a:t>
            </a:r>
            <a:endParaRPr lang="en-US" sz="1400" dirty="0"/>
          </a:p>
        </p:txBody>
      </p:sp>
      <p:cxnSp>
        <p:nvCxnSpPr>
          <p:cNvPr id="26" name="Straight Connector 25"/>
          <p:cNvCxnSpPr/>
          <p:nvPr/>
        </p:nvCxnSpPr>
        <p:spPr>
          <a:xfrm>
            <a:off x="1676400" y="3505200"/>
            <a:ext cx="914400" cy="228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46461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5"/>
          <p:cNvSpPr>
            <a:spLocks noGrp="1"/>
          </p:cNvSpPr>
          <p:nvPr>
            <p:ph type="title"/>
          </p:nvPr>
        </p:nvSpPr>
        <p:spPr/>
        <p:txBody>
          <a:bodyPr/>
          <a:lstStyle/>
          <a:p>
            <a:r>
              <a:rPr lang="en-US" smtClean="0"/>
              <a:t>Roth IRA</a:t>
            </a:r>
            <a:endParaRPr lang="en-US" dirty="0" smtClean="0"/>
          </a:p>
        </p:txBody>
      </p:sp>
      <p:sp>
        <p:nvSpPr>
          <p:cNvPr id="3" name="Footer Placeholder 2"/>
          <p:cNvSpPr>
            <a:spLocks noGrp="1"/>
          </p:cNvSpPr>
          <p:nvPr>
            <p:ph type="ftr" sz="quarter" idx="10"/>
          </p:nvPr>
        </p:nvSpPr>
        <p:spPr/>
        <p:txBody>
          <a:bodyPr/>
          <a:lstStyle/>
          <a:p>
            <a:r>
              <a:rPr lang="en-US" smtClean="0"/>
              <a:t>NTTC Training – TY2016</a:t>
            </a:r>
            <a:endParaRPr lang="en-US"/>
          </a:p>
        </p:txBody>
      </p:sp>
      <p:sp>
        <p:nvSpPr>
          <p:cNvPr id="4" name="Slide Number Placeholder 3"/>
          <p:cNvSpPr>
            <a:spLocks noGrp="1"/>
          </p:cNvSpPr>
          <p:nvPr>
            <p:ph type="sldNum" sz="quarter" idx="11"/>
          </p:nvPr>
        </p:nvSpPr>
        <p:spPr/>
        <p:txBody>
          <a:bodyPr/>
          <a:lstStyle/>
          <a:p>
            <a:fld id="{338ED3A5-5DFD-4230-BB90-0044010B1AE1}" type="slidenum">
              <a:rPr lang="en-US" smtClean="0"/>
              <a:pPr/>
              <a:t>34</a:t>
            </a:fld>
            <a:endParaRPr lang="en-US"/>
          </a:p>
        </p:txBody>
      </p:sp>
      <p:sp>
        <p:nvSpPr>
          <p:cNvPr id="36867" name="Content Placeholder 6"/>
          <p:cNvSpPr>
            <a:spLocks noGrp="1"/>
          </p:cNvSpPr>
          <p:nvPr>
            <p:ph sz="quarter" idx="12"/>
          </p:nvPr>
        </p:nvSpPr>
        <p:spPr/>
        <p:txBody>
          <a:bodyPr/>
          <a:lstStyle/>
          <a:p>
            <a:r>
              <a:rPr lang="en-US" altLang="en-US" dirty="0" smtClean="0"/>
              <a:t>Contributions are not deductible</a:t>
            </a:r>
          </a:p>
          <a:p>
            <a:r>
              <a:rPr lang="en-US" altLang="en-US" dirty="0" smtClean="0"/>
              <a:t>Distributions tax free if conditions met</a:t>
            </a:r>
          </a:p>
          <a:p>
            <a:pPr lvl="1"/>
            <a:r>
              <a:rPr lang="en-US" altLang="en-US" dirty="0" smtClean="0"/>
              <a:t>Pub 17, last page of chapter 17</a:t>
            </a:r>
          </a:p>
          <a:p>
            <a:pPr lvl="1"/>
            <a:r>
              <a:rPr lang="en-US" altLang="en-US" dirty="0" smtClean="0"/>
              <a:t>Otherwise </a:t>
            </a:r>
            <a:r>
              <a:rPr lang="en-US" altLang="en-US" dirty="0" smtClean="0">
                <a:solidFill>
                  <a:srgbClr val="0000FF"/>
                </a:solidFill>
              </a:rPr>
              <a:t>out-of-scope</a:t>
            </a:r>
          </a:p>
          <a:p>
            <a:endParaRPr lang="en-US" altLang="en-US" dirty="0" smtClean="0"/>
          </a:p>
        </p:txBody>
      </p:sp>
    </p:spTree>
    <p:extLst>
      <p:ext uri="{BB962C8B-B14F-4D97-AF65-F5344CB8AC3E}">
        <p14:creationId xmlns:p14="http://schemas.microsoft.com/office/powerpoint/2010/main" val="3772148600"/>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Qualified Roth IRA Distributions</a:t>
            </a:r>
            <a:endParaRPr lang="en-US" dirty="0"/>
          </a:p>
        </p:txBody>
      </p:sp>
      <p:sp>
        <p:nvSpPr>
          <p:cNvPr id="3" name="Footer Placeholder 2"/>
          <p:cNvSpPr>
            <a:spLocks noGrp="1"/>
          </p:cNvSpPr>
          <p:nvPr>
            <p:ph type="ftr" sz="quarter" idx="10"/>
          </p:nvPr>
        </p:nvSpPr>
        <p:spPr/>
        <p:txBody>
          <a:bodyPr/>
          <a:lstStyle/>
          <a:p>
            <a:r>
              <a:rPr lang="en-US" smtClean="0"/>
              <a:t>NTTC Training – TY2016</a:t>
            </a:r>
            <a:endParaRPr lang="en-US"/>
          </a:p>
        </p:txBody>
      </p:sp>
      <p:sp>
        <p:nvSpPr>
          <p:cNvPr id="5" name="Slide Number Placeholder 4"/>
          <p:cNvSpPr>
            <a:spLocks noGrp="1"/>
          </p:cNvSpPr>
          <p:nvPr>
            <p:ph type="sldNum" sz="quarter" idx="11"/>
          </p:nvPr>
        </p:nvSpPr>
        <p:spPr/>
        <p:txBody>
          <a:bodyPr/>
          <a:lstStyle/>
          <a:p>
            <a:fld id="{338ED3A5-5DFD-4230-BB90-0044010B1AE1}" type="slidenum">
              <a:rPr lang="en-US" smtClean="0"/>
              <a:pPr/>
              <a:t>35</a:t>
            </a:fld>
            <a:endParaRPr lang="en-US"/>
          </a:p>
        </p:txBody>
      </p:sp>
      <p:sp>
        <p:nvSpPr>
          <p:cNvPr id="27651" name="Content Placeholder 2"/>
          <p:cNvSpPr>
            <a:spLocks noGrp="1"/>
          </p:cNvSpPr>
          <p:nvPr>
            <p:ph sz="quarter" idx="12"/>
          </p:nvPr>
        </p:nvSpPr>
        <p:spPr/>
        <p:txBody>
          <a:bodyPr>
            <a:normAutofit fontScale="77500" lnSpcReduction="20000"/>
          </a:bodyPr>
          <a:lstStyle/>
          <a:p>
            <a:pPr>
              <a:lnSpc>
                <a:spcPct val="110000"/>
              </a:lnSpc>
            </a:pPr>
            <a:r>
              <a:rPr lang="en-US" altLang="en-US" dirty="0" smtClean="0"/>
              <a:t>No additional tax if:</a:t>
            </a:r>
          </a:p>
          <a:p>
            <a:pPr lvl="1">
              <a:lnSpc>
                <a:spcPct val="110000"/>
              </a:lnSpc>
            </a:pPr>
            <a:r>
              <a:rPr lang="en-US" altLang="en-US" dirty="0" smtClean="0"/>
              <a:t>Made after the five-year period beginning with first contribution </a:t>
            </a:r>
            <a:r>
              <a:rPr lang="en-US" altLang="en-US" dirty="0" smtClean="0">
                <a:solidFill>
                  <a:srgbClr val="0000FF"/>
                </a:solidFill>
              </a:rPr>
              <a:t>-AND-</a:t>
            </a:r>
            <a:r>
              <a:rPr lang="en-US" altLang="en-US" dirty="0" smtClean="0"/>
              <a:t> </a:t>
            </a:r>
          </a:p>
          <a:p>
            <a:pPr lvl="1">
              <a:lnSpc>
                <a:spcPct val="110000"/>
              </a:lnSpc>
            </a:pPr>
            <a:r>
              <a:rPr lang="en-US" altLang="en-US" dirty="0" smtClean="0"/>
              <a:t>Made on or after age 59½ </a:t>
            </a:r>
            <a:r>
              <a:rPr lang="en-US" altLang="en-US" dirty="0" smtClean="0">
                <a:solidFill>
                  <a:srgbClr val="0000FF"/>
                </a:solidFill>
              </a:rPr>
              <a:t>-OR-</a:t>
            </a:r>
          </a:p>
          <a:p>
            <a:pPr lvl="1">
              <a:lnSpc>
                <a:spcPct val="110000"/>
              </a:lnSpc>
            </a:pPr>
            <a:r>
              <a:rPr lang="en-US" altLang="en-US" dirty="0" smtClean="0"/>
              <a:t>Disabled </a:t>
            </a:r>
            <a:r>
              <a:rPr lang="en-US" altLang="en-US" dirty="0" smtClean="0">
                <a:solidFill>
                  <a:srgbClr val="0000FF"/>
                </a:solidFill>
              </a:rPr>
              <a:t>-OR-</a:t>
            </a:r>
          </a:p>
          <a:p>
            <a:pPr lvl="1">
              <a:lnSpc>
                <a:spcPct val="110000"/>
              </a:lnSpc>
            </a:pPr>
            <a:r>
              <a:rPr lang="en-US" altLang="en-US" dirty="0" smtClean="0"/>
              <a:t>Death -</a:t>
            </a:r>
            <a:r>
              <a:rPr lang="en-US" altLang="en-US" dirty="0" smtClean="0">
                <a:solidFill>
                  <a:srgbClr val="0000FF"/>
                </a:solidFill>
              </a:rPr>
              <a:t>OR-</a:t>
            </a:r>
          </a:p>
          <a:p>
            <a:pPr lvl="1">
              <a:lnSpc>
                <a:spcPct val="110000"/>
              </a:lnSpc>
            </a:pPr>
            <a:r>
              <a:rPr lang="en-US" altLang="en-US" dirty="0" smtClean="0"/>
              <a:t>To pay up to $10,000 of certain qualified first-time homebuyer amounts</a:t>
            </a:r>
          </a:p>
        </p:txBody>
      </p:sp>
    </p:spTree>
    <p:extLst>
      <p:ext uri="{BB962C8B-B14F-4D97-AF65-F5344CB8AC3E}">
        <p14:creationId xmlns:p14="http://schemas.microsoft.com/office/powerpoint/2010/main" val="19888297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t>SIMPLE or SEP IRA Distributions</a:t>
            </a:r>
          </a:p>
        </p:txBody>
      </p:sp>
      <p:sp>
        <p:nvSpPr>
          <p:cNvPr id="3" name="Footer Placeholder 2"/>
          <p:cNvSpPr>
            <a:spLocks noGrp="1"/>
          </p:cNvSpPr>
          <p:nvPr>
            <p:ph type="ftr" sz="quarter" idx="10"/>
          </p:nvPr>
        </p:nvSpPr>
        <p:spPr/>
        <p:txBody>
          <a:bodyPr/>
          <a:lstStyle/>
          <a:p>
            <a:r>
              <a:rPr lang="en-US" smtClean="0">
                <a:solidFill>
                  <a:prstClr val="black">
                    <a:tint val="75000"/>
                  </a:prstClr>
                </a:solidFill>
              </a:rPr>
              <a:t>NTTC Training – TY2016</a:t>
            </a:r>
            <a:endParaRPr lang="en-US">
              <a:solidFill>
                <a:prstClr val="black">
                  <a:tint val="75000"/>
                </a:prstClr>
              </a:solidFill>
            </a:endParaRPr>
          </a:p>
        </p:txBody>
      </p:sp>
      <p:sp>
        <p:nvSpPr>
          <p:cNvPr id="4" name="Slide Number Placeholder 3"/>
          <p:cNvSpPr>
            <a:spLocks noGrp="1"/>
          </p:cNvSpPr>
          <p:nvPr>
            <p:ph type="sldNum" sz="quarter" idx="11"/>
          </p:nvPr>
        </p:nvSpPr>
        <p:spPr/>
        <p:txBody>
          <a:bodyPr/>
          <a:lstStyle/>
          <a:p>
            <a:fld id="{338ED3A5-5DFD-4230-BB90-0044010B1AE1}" type="slidenum">
              <a:rPr lang="en-US" smtClean="0">
                <a:solidFill>
                  <a:prstClr val="black">
                    <a:tint val="75000"/>
                  </a:prstClr>
                </a:solidFill>
              </a:rPr>
              <a:pPr/>
              <a:t>36</a:t>
            </a:fld>
            <a:endParaRPr lang="en-US">
              <a:solidFill>
                <a:prstClr val="black">
                  <a:tint val="75000"/>
                </a:prstClr>
              </a:solidFill>
            </a:endParaRPr>
          </a:p>
        </p:txBody>
      </p:sp>
      <p:sp>
        <p:nvSpPr>
          <p:cNvPr id="38915" name="Rectangle 3"/>
          <p:cNvSpPr>
            <a:spLocks noGrp="1" noChangeArrowheads="1"/>
          </p:cNvSpPr>
          <p:nvPr>
            <p:ph sz="quarter" idx="12"/>
          </p:nvPr>
        </p:nvSpPr>
        <p:spPr>
          <a:xfrm>
            <a:off x="838200" y="2041525"/>
            <a:ext cx="7467600" cy="3978275"/>
          </a:xfrm>
          <a:prstGeom prst="rect">
            <a:avLst/>
          </a:prstGeom>
        </p:spPr>
        <p:txBody>
          <a:bodyPr>
            <a:normAutofit/>
          </a:bodyPr>
          <a:lstStyle/>
          <a:p>
            <a:pPr eaLnBrk="1" hangingPunct="1"/>
            <a:r>
              <a:rPr lang="en-US" altLang="en-US" sz="3600" dirty="0" smtClean="0"/>
              <a:t>Taxed like Traditional IRA – fully taxable</a:t>
            </a:r>
          </a:p>
          <a:p>
            <a:pPr eaLnBrk="1" hangingPunct="1"/>
            <a:r>
              <a:rPr lang="en-US" altLang="en-US" sz="3600" dirty="0" smtClean="0"/>
              <a:t>Early distribution within 2 years – additional tax applies (SIMPLE at rate of 25% if box 7 code is “S”)</a:t>
            </a:r>
          </a:p>
          <a:p>
            <a:pPr eaLnBrk="1" hangingPunct="1"/>
            <a:r>
              <a:rPr lang="en-US" altLang="en-US" sz="3600" dirty="0" smtClean="0"/>
              <a:t>RMD rules apply</a:t>
            </a:r>
          </a:p>
          <a:p>
            <a:pPr eaLnBrk="1" hangingPunct="1"/>
            <a:endParaRPr lang="en-US" altLang="en-US" dirty="0" smtClean="0"/>
          </a:p>
          <a:p>
            <a:pPr eaLnBrk="1" hangingPunct="1"/>
            <a:endParaRPr lang="en-US" altLang="en-US" dirty="0" smtClean="0"/>
          </a:p>
        </p:txBody>
      </p:sp>
      <p:sp>
        <p:nvSpPr>
          <p:cNvPr id="7" name="5-Point Star 6"/>
          <p:cNvSpPr/>
          <p:nvPr/>
        </p:nvSpPr>
        <p:spPr>
          <a:xfrm>
            <a:off x="8153400" y="639763"/>
            <a:ext cx="822325" cy="82391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extLst>
      <p:ext uri="{BB962C8B-B14F-4D97-AF65-F5344CB8AC3E}">
        <p14:creationId xmlns:p14="http://schemas.microsoft.com/office/powerpoint/2010/main" val="31351784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TaxSlayer Form 1099-R</a:t>
            </a:r>
            <a:endParaRPr lang="en-US" dirty="0"/>
          </a:p>
        </p:txBody>
      </p:sp>
      <p:sp>
        <p:nvSpPr>
          <p:cNvPr id="6" name="Footer Placeholder 5"/>
          <p:cNvSpPr>
            <a:spLocks noGrp="1"/>
          </p:cNvSpPr>
          <p:nvPr>
            <p:ph type="ftr" sz="quarter" idx="10"/>
          </p:nvPr>
        </p:nvSpPr>
        <p:spPr/>
        <p:txBody>
          <a:bodyPr/>
          <a:lstStyle/>
          <a:p>
            <a:r>
              <a:rPr lang="en-US" smtClean="0">
                <a:solidFill>
                  <a:prstClr val="black">
                    <a:tint val="75000"/>
                  </a:prstClr>
                </a:solidFill>
              </a:rPr>
              <a:t>NTTC Training – TY2016</a:t>
            </a:r>
            <a:endParaRPr lang="en-US">
              <a:solidFill>
                <a:prstClr val="black">
                  <a:tint val="75000"/>
                </a:prstClr>
              </a:solidFill>
            </a:endParaRPr>
          </a:p>
        </p:txBody>
      </p:sp>
      <p:sp>
        <p:nvSpPr>
          <p:cNvPr id="7" name="Slide Number Placeholder 6"/>
          <p:cNvSpPr>
            <a:spLocks noGrp="1"/>
          </p:cNvSpPr>
          <p:nvPr>
            <p:ph type="sldNum" sz="quarter" idx="11"/>
          </p:nvPr>
        </p:nvSpPr>
        <p:spPr/>
        <p:txBody>
          <a:bodyPr/>
          <a:lstStyle/>
          <a:p>
            <a:fld id="{338ED3A5-5DFD-4230-BB90-0044010B1AE1}" type="slidenum">
              <a:rPr lang="en-US" smtClean="0">
                <a:solidFill>
                  <a:prstClr val="black">
                    <a:tint val="75000"/>
                  </a:prstClr>
                </a:solidFill>
              </a:rPr>
              <a:pPr/>
              <a:t>37</a:t>
            </a:fld>
            <a:endParaRPr lang="en-US">
              <a:solidFill>
                <a:prstClr val="black">
                  <a:tint val="75000"/>
                </a:prstClr>
              </a:solidFill>
            </a:endParaRPr>
          </a:p>
        </p:txBody>
      </p:sp>
      <p:pic>
        <p:nvPicPr>
          <p:cNvPr id="3" name="Content Placeholder 2"/>
          <p:cNvPicPr>
            <a:picLocks noGrp="1" noChangeAspect="1"/>
          </p:cNvPicPr>
          <p:nvPr>
            <p:ph sz="quarter" idx="12"/>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1013591" y="1828800"/>
            <a:ext cx="6300085" cy="4419600"/>
          </a:xfrm>
          <a:prstGeom prst="rect">
            <a:avLst/>
          </a:prstGeom>
        </p:spPr>
      </p:pic>
      <p:sp>
        <p:nvSpPr>
          <p:cNvPr id="5" name="TextBox 4"/>
          <p:cNvSpPr txBox="1"/>
          <p:nvPr/>
        </p:nvSpPr>
        <p:spPr>
          <a:xfrm>
            <a:off x="5791200" y="1905000"/>
            <a:ext cx="3214406" cy="1477328"/>
          </a:xfrm>
          <a:prstGeom prst="rect">
            <a:avLst/>
          </a:prstGeom>
          <a:solidFill>
            <a:schemeClr val="accent1">
              <a:lumMod val="60000"/>
              <a:lumOff val="40000"/>
            </a:schemeClr>
          </a:solidFill>
          <a:ln>
            <a:solidFill>
              <a:schemeClr val="accent1">
                <a:lumMod val="60000"/>
                <a:lumOff val="40000"/>
              </a:schemeClr>
            </a:solidFill>
          </a:ln>
        </p:spPr>
        <p:txBody>
          <a:bodyPr wrap="none" rtlCol="0">
            <a:spAutoFit/>
          </a:bodyPr>
          <a:lstStyle/>
          <a:p>
            <a:r>
              <a:rPr lang="en-US" dirty="0" smtClean="0">
                <a:solidFill>
                  <a:schemeClr val="bg1"/>
                </a:solidFill>
              </a:rPr>
              <a:t>Be sure to mark on state return</a:t>
            </a:r>
          </a:p>
          <a:p>
            <a:r>
              <a:rPr lang="en-US" dirty="0" smtClean="0">
                <a:solidFill>
                  <a:schemeClr val="bg1"/>
                </a:solidFill>
              </a:rPr>
              <a:t>If 1099-R is not taxable by </a:t>
            </a:r>
          </a:p>
          <a:p>
            <a:r>
              <a:rPr lang="en-US" dirty="0" smtClean="0">
                <a:solidFill>
                  <a:schemeClr val="bg1"/>
                </a:solidFill>
              </a:rPr>
              <a:t>the state in which you live.</a:t>
            </a:r>
          </a:p>
          <a:p>
            <a:endParaRPr lang="en-US" dirty="0">
              <a:solidFill>
                <a:schemeClr val="bg1"/>
              </a:solidFill>
            </a:endParaRPr>
          </a:p>
          <a:p>
            <a:r>
              <a:rPr lang="en-US" dirty="0" smtClean="0">
                <a:solidFill>
                  <a:schemeClr val="bg1"/>
                </a:solidFill>
              </a:rPr>
              <a:t>This can impact state treatment.</a:t>
            </a:r>
            <a:endParaRPr lang="en-US" dirty="0">
              <a:solidFill>
                <a:schemeClr val="bg1"/>
              </a:solidFill>
            </a:endParaRPr>
          </a:p>
        </p:txBody>
      </p:sp>
    </p:spTree>
    <p:extLst>
      <p:ext uri="{BB962C8B-B14F-4D97-AF65-F5344CB8AC3E}">
        <p14:creationId xmlns:p14="http://schemas.microsoft.com/office/powerpoint/2010/main" val="17278870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fontAlgn="auto" hangingPunct="1">
              <a:spcAft>
                <a:spcPts val="0"/>
              </a:spcAft>
              <a:defRPr/>
            </a:pPr>
            <a:r>
              <a:rPr lang="en-US" dirty="0" smtClean="0"/>
              <a:t>Traditional IRA Distributions</a:t>
            </a:r>
          </a:p>
        </p:txBody>
      </p:sp>
      <p:sp>
        <p:nvSpPr>
          <p:cNvPr id="3" name="Footer Placeholder 2"/>
          <p:cNvSpPr>
            <a:spLocks noGrp="1"/>
          </p:cNvSpPr>
          <p:nvPr>
            <p:ph type="ftr" sz="quarter" idx="10"/>
          </p:nvPr>
        </p:nvSpPr>
        <p:spPr/>
        <p:txBody>
          <a:bodyPr/>
          <a:lstStyle/>
          <a:p>
            <a:r>
              <a:rPr lang="en-US" smtClean="0">
                <a:solidFill>
                  <a:prstClr val="black">
                    <a:tint val="75000"/>
                  </a:prstClr>
                </a:solidFill>
              </a:rPr>
              <a:t>NTTC Training – TY2016</a:t>
            </a:r>
            <a:endParaRPr lang="en-US">
              <a:solidFill>
                <a:prstClr val="black">
                  <a:tint val="75000"/>
                </a:prstClr>
              </a:solidFill>
            </a:endParaRPr>
          </a:p>
        </p:txBody>
      </p:sp>
      <p:sp>
        <p:nvSpPr>
          <p:cNvPr id="4" name="Slide Number Placeholder 3"/>
          <p:cNvSpPr>
            <a:spLocks noGrp="1"/>
          </p:cNvSpPr>
          <p:nvPr>
            <p:ph type="sldNum" sz="quarter" idx="11"/>
          </p:nvPr>
        </p:nvSpPr>
        <p:spPr/>
        <p:txBody>
          <a:bodyPr/>
          <a:lstStyle/>
          <a:p>
            <a:fld id="{338ED3A5-5DFD-4230-BB90-0044010B1AE1}" type="slidenum">
              <a:rPr lang="en-US" smtClean="0">
                <a:solidFill>
                  <a:prstClr val="black">
                    <a:tint val="75000"/>
                  </a:prstClr>
                </a:solidFill>
              </a:rPr>
              <a:pPr/>
              <a:t>38</a:t>
            </a:fld>
            <a:endParaRPr lang="en-US">
              <a:solidFill>
                <a:prstClr val="black">
                  <a:tint val="75000"/>
                </a:prstClr>
              </a:solidFill>
            </a:endParaRPr>
          </a:p>
        </p:txBody>
      </p:sp>
      <p:sp>
        <p:nvSpPr>
          <p:cNvPr id="44035" name="Rectangle 3"/>
          <p:cNvSpPr>
            <a:spLocks noGrp="1" noChangeArrowheads="1"/>
          </p:cNvSpPr>
          <p:nvPr>
            <p:ph sz="quarter" idx="12"/>
          </p:nvPr>
        </p:nvSpPr>
        <p:spPr>
          <a:xfrm>
            <a:off x="914400" y="2209800"/>
            <a:ext cx="7391400" cy="4495800"/>
          </a:xfrm>
          <a:prstGeom prst="rect">
            <a:avLst/>
          </a:prstGeom>
        </p:spPr>
        <p:txBody>
          <a:bodyPr/>
          <a:lstStyle/>
          <a:p>
            <a:pPr eaLnBrk="1" hangingPunct="1"/>
            <a:r>
              <a:rPr lang="en-US" altLang="en-US" sz="3600" dirty="0" smtClean="0"/>
              <a:t>Potential 10% additional tax for distribution prior to 59½ (“too early” penalty)</a:t>
            </a:r>
          </a:p>
          <a:p>
            <a:pPr lvl="1" eaLnBrk="1" hangingPunct="1"/>
            <a:r>
              <a:rPr lang="en-US" altLang="en-US" sz="3600" dirty="0" smtClean="0"/>
              <a:t>25% for SIMPLE distributions within 2 years and prior to 59½ </a:t>
            </a:r>
          </a:p>
          <a:p>
            <a:pPr eaLnBrk="1" hangingPunct="1"/>
            <a:r>
              <a:rPr lang="en-US" altLang="en-US" sz="3600" dirty="0" smtClean="0"/>
              <a:t>Exceptions may apply</a:t>
            </a:r>
          </a:p>
          <a:p>
            <a:pPr eaLnBrk="1" hangingPunct="1"/>
            <a:endParaRPr lang="en-US" altLang="en-US" dirty="0" smtClean="0"/>
          </a:p>
        </p:txBody>
      </p:sp>
    </p:spTree>
    <p:extLst>
      <p:ext uri="{BB962C8B-B14F-4D97-AF65-F5344CB8AC3E}">
        <p14:creationId xmlns:p14="http://schemas.microsoft.com/office/powerpoint/2010/main" val="18876069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Early Distribution – Code 1</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NTTC Training – TY2016</a:t>
            </a:r>
            <a:endParaRPr lang="en-US">
              <a:solidFill>
                <a:prstClr val="black">
                  <a:tint val="75000"/>
                </a:prstClr>
              </a:solidFill>
            </a:endParaRPr>
          </a:p>
        </p:txBody>
      </p:sp>
      <p:sp>
        <p:nvSpPr>
          <p:cNvPr id="6" name="Slide Number Placeholder 5"/>
          <p:cNvSpPr>
            <a:spLocks noGrp="1"/>
          </p:cNvSpPr>
          <p:nvPr>
            <p:ph type="sldNum" sz="quarter" idx="11"/>
          </p:nvPr>
        </p:nvSpPr>
        <p:spPr/>
        <p:txBody>
          <a:bodyPr/>
          <a:lstStyle/>
          <a:p>
            <a:fld id="{338ED3A5-5DFD-4230-BB90-0044010B1AE1}" type="slidenum">
              <a:rPr lang="en-US" smtClean="0">
                <a:solidFill>
                  <a:prstClr val="black">
                    <a:tint val="75000"/>
                  </a:prstClr>
                </a:solidFill>
              </a:rPr>
              <a:pPr/>
              <a:t>39</a:t>
            </a:fld>
            <a:endParaRPr lang="en-US">
              <a:solidFill>
                <a:prstClr val="black">
                  <a:tint val="75000"/>
                </a:prstClr>
              </a:solidFill>
            </a:endParaRPr>
          </a:p>
        </p:txBody>
      </p:sp>
      <p:sp>
        <p:nvSpPr>
          <p:cNvPr id="46083" name="Content Placeholder 2"/>
          <p:cNvSpPr>
            <a:spLocks noGrp="1"/>
          </p:cNvSpPr>
          <p:nvPr>
            <p:ph sz="quarter" idx="12"/>
          </p:nvPr>
        </p:nvSpPr>
        <p:spPr>
          <a:xfrm>
            <a:off x="914400" y="1676400"/>
            <a:ext cx="7391400" cy="4495800"/>
          </a:xfrm>
          <a:prstGeom prst="rect">
            <a:avLst/>
          </a:prstGeom>
        </p:spPr>
        <p:txBody>
          <a:bodyPr/>
          <a:lstStyle/>
          <a:p>
            <a:pPr>
              <a:spcBef>
                <a:spcPts val="0"/>
              </a:spcBef>
            </a:pPr>
            <a:r>
              <a:rPr lang="en-US" altLang="en-US" sz="2800" dirty="0"/>
              <a:t>IRA distribution prior to age 59½ subject to 10% additional tax</a:t>
            </a:r>
          </a:p>
          <a:p>
            <a:pPr>
              <a:spcBef>
                <a:spcPts val="0"/>
              </a:spcBef>
            </a:pPr>
            <a:r>
              <a:rPr lang="en-US" altLang="en-US" sz="2800" dirty="0"/>
              <a:t>Some early distributions may be exempt from additional tax – </a:t>
            </a:r>
            <a:r>
              <a:rPr lang="en-US" altLang="en-US" sz="2800" dirty="0" smtClean="0"/>
              <a:t>open </a:t>
            </a:r>
            <a:r>
              <a:rPr lang="en-US" altLang="en-US" sz="2800" dirty="0"/>
              <a:t>Form 5329</a:t>
            </a:r>
          </a:p>
          <a:p>
            <a:pPr marL="0" indent="0">
              <a:buNone/>
            </a:pPr>
            <a:endParaRPr lang="en-US" altLang="en-US" dirty="0" smtClean="0"/>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3048000" y="3587502"/>
            <a:ext cx="5905500" cy="2990850"/>
          </a:xfrm>
          <a:prstGeom prst="rect">
            <a:avLst/>
          </a:prstGeom>
        </p:spPr>
      </p:pic>
    </p:spTree>
    <p:extLst>
      <p:ext uri="{BB962C8B-B14F-4D97-AF65-F5344CB8AC3E}">
        <p14:creationId xmlns:p14="http://schemas.microsoft.com/office/powerpoint/2010/main" val="535557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6"/>
          <p:cNvSpPr>
            <a:spLocks noGrp="1"/>
          </p:cNvSpPr>
          <p:nvPr>
            <p:ph type="title"/>
          </p:nvPr>
        </p:nvSpPr>
        <p:spPr/>
        <p:txBody>
          <a:bodyPr/>
          <a:lstStyle/>
          <a:p>
            <a:r>
              <a:rPr lang="en-US" altLang="en-US" smtClean="0"/>
              <a:t>Four Types of IRAs</a:t>
            </a:r>
            <a:endParaRPr lang="en-US" altLang="en-US" dirty="0" smtClean="0"/>
          </a:p>
        </p:txBody>
      </p:sp>
      <p:sp>
        <p:nvSpPr>
          <p:cNvPr id="3" name="Footer Placeholder 2"/>
          <p:cNvSpPr>
            <a:spLocks noGrp="1"/>
          </p:cNvSpPr>
          <p:nvPr>
            <p:ph type="ftr" sz="quarter" idx="10"/>
          </p:nvPr>
        </p:nvSpPr>
        <p:spPr/>
        <p:txBody>
          <a:bodyPr/>
          <a:lstStyle/>
          <a:p>
            <a:r>
              <a:rPr lang="en-US" smtClean="0"/>
              <a:t>NTTC Training – TY2016</a:t>
            </a:r>
            <a:endParaRPr lang="en-US"/>
          </a:p>
        </p:txBody>
      </p:sp>
      <p:sp>
        <p:nvSpPr>
          <p:cNvPr id="4" name="Slide Number Placeholder 3"/>
          <p:cNvSpPr>
            <a:spLocks noGrp="1"/>
          </p:cNvSpPr>
          <p:nvPr>
            <p:ph type="sldNum" sz="quarter" idx="11"/>
          </p:nvPr>
        </p:nvSpPr>
        <p:spPr/>
        <p:txBody>
          <a:bodyPr/>
          <a:lstStyle/>
          <a:p>
            <a:fld id="{338ED3A5-5DFD-4230-BB90-0044010B1AE1}" type="slidenum">
              <a:rPr lang="en-US" smtClean="0"/>
              <a:pPr/>
              <a:t>4</a:t>
            </a:fld>
            <a:endParaRPr lang="en-US"/>
          </a:p>
        </p:txBody>
      </p:sp>
      <p:sp>
        <p:nvSpPr>
          <p:cNvPr id="13315" name="Content Placeholder 7"/>
          <p:cNvSpPr>
            <a:spLocks noGrp="1"/>
          </p:cNvSpPr>
          <p:nvPr>
            <p:ph sz="quarter" idx="12"/>
          </p:nvPr>
        </p:nvSpPr>
        <p:spPr/>
        <p:txBody>
          <a:bodyPr>
            <a:normAutofit lnSpcReduction="10000"/>
          </a:bodyPr>
          <a:lstStyle/>
          <a:p>
            <a:r>
              <a:rPr lang="en-US" altLang="en-US" smtClean="0"/>
              <a:t>Traditional</a:t>
            </a:r>
          </a:p>
          <a:p>
            <a:r>
              <a:rPr lang="en-US" altLang="en-US" smtClean="0"/>
              <a:t>Roth</a:t>
            </a:r>
          </a:p>
          <a:p>
            <a:r>
              <a:rPr lang="en-US" altLang="en-US" smtClean="0"/>
              <a:t>Savings Incentive Match Plans for Employees (SIMPLE)</a:t>
            </a:r>
          </a:p>
          <a:p>
            <a:r>
              <a:rPr lang="en-US" altLang="en-US" smtClean="0"/>
              <a:t>Simplified Employee Pension (SEP)</a:t>
            </a:r>
            <a:endParaRPr lang="en-US" altLang="en-US" dirty="0" smtClean="0"/>
          </a:p>
        </p:txBody>
      </p:sp>
      <p:sp>
        <p:nvSpPr>
          <p:cNvPr id="6149" name="Rectangle 5"/>
          <p:cNvSpPr>
            <a:spLocks noChangeArrowheads="1"/>
          </p:cNvSpPr>
          <p:nvPr/>
        </p:nvSpPr>
        <p:spPr bwMode="white">
          <a:xfrm>
            <a:off x="6253163" y="504825"/>
            <a:ext cx="2590800" cy="400050"/>
          </a:xfrm>
          <a:prstGeom prst="rect">
            <a:avLst/>
          </a:prstGeom>
          <a:noFill/>
          <a:ln w="9525">
            <a:noFill/>
            <a:miter lim="800000"/>
            <a:headEnd/>
            <a:tailEnd/>
          </a:ln>
        </p:spPr>
        <p:txBody>
          <a:bodyPr>
            <a:spAutoFit/>
          </a:bodyPr>
          <a:lstStyle/>
          <a:p>
            <a:pPr eaLnBrk="1" hangingPunct="1">
              <a:defRPr/>
            </a:pPr>
            <a:r>
              <a:rPr lang="en-US" sz="2000" b="1" dirty="0">
                <a:solidFill>
                  <a:schemeClr val="bg1">
                    <a:lumMod val="95000"/>
                  </a:schemeClr>
                </a:solidFill>
                <a:latin typeface="+mn-lt"/>
                <a:cs typeface="Calibri" pitchFamily="34" charset="0"/>
              </a:rPr>
              <a:t>Pub 17 Chapter 17</a:t>
            </a:r>
            <a:endParaRPr lang="en-US" sz="2000" dirty="0">
              <a:solidFill>
                <a:schemeClr val="bg1">
                  <a:lumMod val="95000"/>
                </a:schemeClr>
              </a:solidFill>
              <a:latin typeface="+mn-lt"/>
              <a:cs typeface="Calibri" pitchFamily="34" charset="0"/>
            </a:endParaRPr>
          </a:p>
        </p:txBody>
      </p:sp>
    </p:spTree>
    <p:extLst>
      <p:ext uri="{BB962C8B-B14F-4D97-AF65-F5344CB8AC3E}">
        <p14:creationId xmlns:p14="http://schemas.microsoft.com/office/powerpoint/2010/main" val="1524081938"/>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Common Form 5329 Exception Codes</a:t>
            </a:r>
            <a:endParaRPr lang="en-US" dirty="0"/>
          </a:p>
        </p:txBody>
      </p:sp>
      <p:sp>
        <p:nvSpPr>
          <p:cNvPr id="5" name="Footer Placeholder 4"/>
          <p:cNvSpPr>
            <a:spLocks noGrp="1"/>
          </p:cNvSpPr>
          <p:nvPr>
            <p:ph type="ftr" sz="quarter" idx="10"/>
          </p:nvPr>
        </p:nvSpPr>
        <p:spPr/>
        <p:txBody>
          <a:bodyPr/>
          <a:lstStyle/>
          <a:p>
            <a:r>
              <a:rPr lang="en-US" smtClean="0"/>
              <a:t>NTTC Training – TY2016</a:t>
            </a:r>
            <a:endParaRPr lang="en-US"/>
          </a:p>
        </p:txBody>
      </p:sp>
      <p:sp>
        <p:nvSpPr>
          <p:cNvPr id="6" name="Slide Number Placeholder 5"/>
          <p:cNvSpPr>
            <a:spLocks noGrp="1"/>
          </p:cNvSpPr>
          <p:nvPr>
            <p:ph type="sldNum" sz="quarter" idx="11"/>
          </p:nvPr>
        </p:nvSpPr>
        <p:spPr/>
        <p:txBody>
          <a:bodyPr/>
          <a:lstStyle/>
          <a:p>
            <a:fld id="{338ED3A5-5DFD-4230-BB90-0044010B1AE1}" type="slidenum">
              <a:rPr lang="en-US" smtClean="0"/>
              <a:pPr/>
              <a:t>40</a:t>
            </a:fld>
            <a:endParaRPr lang="en-US"/>
          </a:p>
        </p:txBody>
      </p:sp>
      <p:sp>
        <p:nvSpPr>
          <p:cNvPr id="47107" name="Content Placeholder 2"/>
          <p:cNvSpPr>
            <a:spLocks noGrp="1"/>
          </p:cNvSpPr>
          <p:nvPr>
            <p:ph sz="quarter" idx="12"/>
          </p:nvPr>
        </p:nvSpPr>
        <p:spPr>
          <a:xfrm>
            <a:off x="946453" y="1938090"/>
            <a:ext cx="7543800" cy="2971800"/>
          </a:xfrm>
        </p:spPr>
        <p:txBody>
          <a:bodyPr>
            <a:normAutofit fontScale="77500" lnSpcReduction="20000"/>
          </a:bodyPr>
          <a:lstStyle/>
          <a:p>
            <a:r>
              <a:rPr lang="en-US" altLang="en-US" dirty="0" smtClean="0"/>
              <a:t>Avoid additional tax if distribution was:</a:t>
            </a:r>
          </a:p>
          <a:p>
            <a:pPr marL="1143000" lvl="1" indent="-573088">
              <a:buNone/>
            </a:pPr>
            <a:r>
              <a:rPr lang="en-US" altLang="en-US" dirty="0" smtClean="0"/>
              <a:t>03	due to total and permanent disability</a:t>
            </a:r>
          </a:p>
          <a:p>
            <a:pPr marL="1143000" lvl="1" indent="-573088">
              <a:buNone/>
            </a:pPr>
            <a:r>
              <a:rPr lang="en-US" altLang="en-US" dirty="0" smtClean="0"/>
              <a:t>04	due to death</a:t>
            </a:r>
          </a:p>
          <a:p>
            <a:pPr marL="1143000" lvl="1" indent="-573088">
              <a:buNone/>
            </a:pPr>
            <a:r>
              <a:rPr lang="en-US" altLang="en-US" dirty="0" smtClean="0"/>
              <a:t>05	for medical expenses &gt;10% of </a:t>
            </a:r>
            <a:r>
              <a:rPr lang="en-US" altLang="en-US" dirty="0" err="1" smtClean="0"/>
              <a:t>AGI</a:t>
            </a:r>
            <a:r>
              <a:rPr lang="en-US" altLang="en-US" dirty="0" smtClean="0"/>
              <a:t>*</a:t>
            </a:r>
          </a:p>
          <a:p>
            <a:pPr marL="1143000" lvl="1" indent="-573088">
              <a:buNone/>
            </a:pPr>
            <a:r>
              <a:rPr lang="en-US" altLang="en-US" dirty="0" smtClean="0"/>
              <a:t>07	made for unemployed individual health insurance premiums*</a:t>
            </a:r>
          </a:p>
          <a:p>
            <a:pPr marL="1143000" lvl="1" indent="-573088">
              <a:buNone/>
            </a:pPr>
            <a:r>
              <a:rPr lang="en-US" altLang="en-US" dirty="0" smtClean="0"/>
              <a:t>08	made for higher education expenses*</a:t>
            </a:r>
          </a:p>
        </p:txBody>
      </p:sp>
      <p:sp>
        <p:nvSpPr>
          <p:cNvPr id="3" name="Rectangle 2"/>
          <p:cNvSpPr/>
          <p:nvPr/>
        </p:nvSpPr>
        <p:spPr>
          <a:xfrm>
            <a:off x="946453" y="4874775"/>
            <a:ext cx="7770332" cy="461665"/>
          </a:xfrm>
          <a:prstGeom prst="rect">
            <a:avLst/>
          </a:prstGeom>
        </p:spPr>
        <p:txBody>
          <a:bodyPr wrap="none">
            <a:spAutoFit/>
          </a:bodyPr>
          <a:lstStyle/>
          <a:p>
            <a:r>
              <a:rPr lang="en-US" sz="2400" b="1" dirty="0"/>
              <a:t>See Pub 4012, page H-2 </a:t>
            </a:r>
            <a:r>
              <a:rPr lang="en-US" sz="2400" b="1" dirty="0" smtClean="0"/>
              <a:t>for complete list of </a:t>
            </a:r>
            <a:r>
              <a:rPr lang="en-US" sz="2400" b="1" dirty="0"/>
              <a:t>exception codes</a:t>
            </a:r>
          </a:p>
        </p:txBody>
      </p:sp>
      <p:sp>
        <p:nvSpPr>
          <p:cNvPr id="11" name="Rectangle 10"/>
          <p:cNvSpPr/>
          <p:nvPr/>
        </p:nvSpPr>
        <p:spPr>
          <a:xfrm>
            <a:off x="971550" y="5505341"/>
            <a:ext cx="7543800" cy="707886"/>
          </a:xfrm>
          <a:prstGeom prst="rect">
            <a:avLst/>
          </a:prstGeom>
        </p:spPr>
        <p:txBody>
          <a:bodyPr wrap="square">
            <a:spAutoFit/>
          </a:bodyPr>
          <a:lstStyle/>
          <a:p>
            <a:pPr marL="228600" indent="-228600"/>
            <a:r>
              <a:rPr lang="en-US" altLang="en-US" sz="2000" b="1" dirty="0" smtClean="0"/>
              <a:t>*	Distributions </a:t>
            </a:r>
            <a:r>
              <a:rPr lang="en-US" altLang="en-US" sz="2000" b="1" dirty="0"/>
              <a:t>do not have to be specifically for </a:t>
            </a:r>
            <a:r>
              <a:rPr lang="en-US" altLang="en-US" sz="2000" b="1" dirty="0" smtClean="0"/>
              <a:t>stated </a:t>
            </a:r>
            <a:r>
              <a:rPr lang="en-US" altLang="en-US" sz="2000" b="1" dirty="0"/>
              <a:t>expenses, but </a:t>
            </a:r>
            <a:r>
              <a:rPr lang="en-US" altLang="en-US" sz="2000" b="1" dirty="0" smtClean="0"/>
              <a:t>distribution </a:t>
            </a:r>
            <a:r>
              <a:rPr lang="en-US" altLang="en-US" sz="2000" b="1" dirty="0"/>
              <a:t>and </a:t>
            </a:r>
            <a:r>
              <a:rPr lang="en-US" altLang="en-US" sz="2000" b="1" dirty="0" smtClean="0"/>
              <a:t>expenses </a:t>
            </a:r>
            <a:r>
              <a:rPr lang="en-US" altLang="en-US" sz="2000" b="1" dirty="0"/>
              <a:t>must occur in </a:t>
            </a:r>
            <a:r>
              <a:rPr lang="en-US" altLang="en-US" sz="2000" b="1" dirty="0" smtClean="0"/>
              <a:t>same </a:t>
            </a:r>
            <a:r>
              <a:rPr lang="en-US" altLang="en-US" sz="2000" b="1" dirty="0"/>
              <a:t>tax year</a:t>
            </a:r>
            <a:endParaRPr lang="en-US" sz="2000" b="1" dirty="0"/>
          </a:p>
        </p:txBody>
      </p:sp>
    </p:spTree>
    <p:extLst>
      <p:ext uri="{BB962C8B-B14F-4D97-AF65-F5344CB8AC3E}">
        <p14:creationId xmlns:p14="http://schemas.microsoft.com/office/powerpoint/2010/main" val="18835634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mtClean="0"/>
              <a:t>Traditional IRA Distributions</a:t>
            </a:r>
            <a:endParaRPr lang="en-US" dirty="0" smtClean="0"/>
          </a:p>
        </p:txBody>
      </p:sp>
      <p:sp>
        <p:nvSpPr>
          <p:cNvPr id="3" name="Footer Placeholder 2"/>
          <p:cNvSpPr>
            <a:spLocks noGrp="1"/>
          </p:cNvSpPr>
          <p:nvPr>
            <p:ph type="ftr" sz="quarter" idx="10"/>
          </p:nvPr>
        </p:nvSpPr>
        <p:spPr/>
        <p:txBody>
          <a:bodyPr/>
          <a:lstStyle/>
          <a:p>
            <a:r>
              <a:rPr lang="en-US" smtClean="0"/>
              <a:t>NTTC Training – TY2016</a:t>
            </a:r>
            <a:endParaRPr lang="en-US"/>
          </a:p>
        </p:txBody>
      </p:sp>
      <p:sp>
        <p:nvSpPr>
          <p:cNvPr id="4" name="Slide Number Placeholder 3"/>
          <p:cNvSpPr>
            <a:spLocks noGrp="1"/>
          </p:cNvSpPr>
          <p:nvPr>
            <p:ph type="sldNum" sz="quarter" idx="11"/>
          </p:nvPr>
        </p:nvSpPr>
        <p:spPr/>
        <p:txBody>
          <a:bodyPr/>
          <a:lstStyle/>
          <a:p>
            <a:fld id="{338ED3A5-5DFD-4230-BB90-0044010B1AE1}" type="slidenum">
              <a:rPr lang="en-US" smtClean="0"/>
              <a:pPr/>
              <a:t>41</a:t>
            </a:fld>
            <a:endParaRPr lang="en-US"/>
          </a:p>
        </p:txBody>
      </p:sp>
      <p:sp>
        <p:nvSpPr>
          <p:cNvPr id="50179" name="Rectangle 3"/>
          <p:cNvSpPr>
            <a:spLocks noGrp="1" noChangeArrowheads="1"/>
          </p:cNvSpPr>
          <p:nvPr>
            <p:ph sz="quarter" idx="12"/>
          </p:nvPr>
        </p:nvSpPr>
        <p:spPr/>
        <p:txBody>
          <a:bodyPr>
            <a:normAutofit lnSpcReduction="10000"/>
          </a:bodyPr>
          <a:lstStyle/>
          <a:p>
            <a:r>
              <a:rPr lang="en-US" altLang="en-US" dirty="0" smtClean="0"/>
              <a:t>Traditional to Roth Conversion – Code 2</a:t>
            </a:r>
          </a:p>
          <a:p>
            <a:pPr lvl="1"/>
            <a:r>
              <a:rPr lang="en-US" altLang="en-US" dirty="0" smtClean="0"/>
              <a:t>Fully taxable if no basis in Traditional IRA</a:t>
            </a:r>
          </a:p>
          <a:p>
            <a:pPr lvl="1"/>
            <a:r>
              <a:rPr lang="en-US" altLang="en-US" dirty="0" smtClean="0"/>
              <a:t>No penalty</a:t>
            </a:r>
          </a:p>
          <a:p>
            <a:pPr lvl="1"/>
            <a:r>
              <a:rPr lang="en-US" altLang="en-US" dirty="0" smtClean="0">
                <a:solidFill>
                  <a:srgbClr val="0000FF"/>
                </a:solidFill>
              </a:rPr>
              <a:t>Out of scope </a:t>
            </a:r>
            <a:r>
              <a:rPr lang="en-US" altLang="en-US" dirty="0" smtClean="0"/>
              <a:t>(requires Form 8606 Part II)</a:t>
            </a:r>
          </a:p>
          <a:p>
            <a:endParaRPr lang="en-US" altLang="en-US" dirty="0" smtClean="0"/>
          </a:p>
          <a:p>
            <a:endParaRPr lang="en-US" altLang="en-US" dirty="0" smtClean="0"/>
          </a:p>
        </p:txBody>
      </p:sp>
    </p:spTree>
    <p:extLst>
      <p:ext uri="{BB962C8B-B14F-4D97-AF65-F5344CB8AC3E}">
        <p14:creationId xmlns:p14="http://schemas.microsoft.com/office/powerpoint/2010/main" val="2603724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Qualified Charitable Distribution</a:t>
            </a:r>
            <a:endParaRPr lang="en-US" dirty="0"/>
          </a:p>
        </p:txBody>
      </p:sp>
      <p:sp>
        <p:nvSpPr>
          <p:cNvPr id="3" name="Footer Placeholder 2"/>
          <p:cNvSpPr>
            <a:spLocks noGrp="1"/>
          </p:cNvSpPr>
          <p:nvPr>
            <p:ph type="ftr" sz="quarter" idx="10"/>
          </p:nvPr>
        </p:nvSpPr>
        <p:spPr/>
        <p:txBody>
          <a:bodyPr/>
          <a:lstStyle/>
          <a:p>
            <a:r>
              <a:rPr lang="en-US" smtClean="0"/>
              <a:t>NTTC Training – TY2016</a:t>
            </a:r>
            <a:endParaRPr lang="en-US"/>
          </a:p>
        </p:txBody>
      </p:sp>
      <p:sp>
        <p:nvSpPr>
          <p:cNvPr id="5" name="Slide Number Placeholder 4"/>
          <p:cNvSpPr>
            <a:spLocks noGrp="1"/>
          </p:cNvSpPr>
          <p:nvPr>
            <p:ph type="sldNum" sz="quarter" idx="11"/>
          </p:nvPr>
        </p:nvSpPr>
        <p:spPr/>
        <p:txBody>
          <a:bodyPr/>
          <a:lstStyle/>
          <a:p>
            <a:fld id="{338ED3A5-5DFD-4230-BB90-0044010B1AE1}" type="slidenum">
              <a:rPr lang="en-US" smtClean="0"/>
              <a:pPr/>
              <a:t>42</a:t>
            </a:fld>
            <a:endParaRPr lang="en-US"/>
          </a:p>
        </p:txBody>
      </p:sp>
      <p:sp>
        <p:nvSpPr>
          <p:cNvPr id="37891" name="Content Placeholder 2"/>
          <p:cNvSpPr>
            <a:spLocks noGrp="1"/>
          </p:cNvSpPr>
          <p:nvPr>
            <p:ph sz="quarter" idx="12"/>
          </p:nvPr>
        </p:nvSpPr>
        <p:spPr/>
        <p:txBody>
          <a:bodyPr>
            <a:normAutofit fontScale="85000" lnSpcReduction="10000"/>
          </a:bodyPr>
          <a:lstStyle/>
          <a:p>
            <a:r>
              <a:rPr lang="en-US" dirty="0" smtClean="0"/>
              <a:t>Qualified Charitable Distribution (</a:t>
            </a:r>
            <a:r>
              <a:rPr lang="en-US" altLang="en-US" dirty="0" err="1" smtClean="0"/>
              <a:t>QCD</a:t>
            </a:r>
            <a:r>
              <a:rPr lang="en-US" altLang="en-US" dirty="0" smtClean="0"/>
              <a:t>) must be direct from IRA trustee to charity</a:t>
            </a:r>
          </a:p>
          <a:p>
            <a:r>
              <a:rPr lang="en-US" altLang="en-US" dirty="0" err="1" smtClean="0"/>
              <a:t>QCD</a:t>
            </a:r>
            <a:r>
              <a:rPr lang="en-US" altLang="en-US" dirty="0" smtClean="0"/>
              <a:t> counts towards the taxpayer’s required minimum distribution (</a:t>
            </a:r>
            <a:r>
              <a:rPr lang="en-US" altLang="en-US" dirty="0" err="1" smtClean="0"/>
              <a:t>RMD</a:t>
            </a:r>
            <a:r>
              <a:rPr lang="en-US" altLang="en-US" dirty="0" smtClean="0"/>
              <a:t>)</a:t>
            </a:r>
          </a:p>
          <a:p>
            <a:r>
              <a:rPr lang="en-US" altLang="en-US" dirty="0" err="1" smtClean="0"/>
              <a:t>QCD</a:t>
            </a:r>
            <a:r>
              <a:rPr lang="en-US" altLang="en-US" dirty="0" smtClean="0"/>
              <a:t> is generally a nontaxable distribution</a:t>
            </a:r>
          </a:p>
          <a:p>
            <a:endParaRPr lang="en-US" altLang="en-US" dirty="0" smtClean="0"/>
          </a:p>
        </p:txBody>
      </p:sp>
      <p:sp>
        <p:nvSpPr>
          <p:cNvPr id="8" name="5-Point Star 7"/>
          <p:cNvSpPr/>
          <p:nvPr/>
        </p:nvSpPr>
        <p:spPr>
          <a:xfrm>
            <a:off x="7620000" y="228600"/>
            <a:ext cx="822325" cy="82232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extLst>
      <p:ext uri="{BB962C8B-B14F-4D97-AF65-F5344CB8AC3E}">
        <p14:creationId xmlns:p14="http://schemas.microsoft.com/office/powerpoint/2010/main" val="4024333322"/>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mtClean="0"/>
              <a:t>Qualified Charitable Distribution</a:t>
            </a:r>
            <a:endParaRPr lang="en-US" dirty="0"/>
          </a:p>
        </p:txBody>
      </p:sp>
      <p:sp>
        <p:nvSpPr>
          <p:cNvPr id="2" name="Footer Placeholder 1"/>
          <p:cNvSpPr>
            <a:spLocks noGrp="1"/>
          </p:cNvSpPr>
          <p:nvPr>
            <p:ph type="ftr" sz="quarter" idx="10"/>
          </p:nvPr>
        </p:nvSpPr>
        <p:spPr/>
        <p:txBody>
          <a:bodyPr/>
          <a:lstStyle/>
          <a:p>
            <a:r>
              <a:rPr lang="en-US" smtClean="0"/>
              <a:t>NTTC Training – TY2016</a:t>
            </a:r>
            <a:endParaRPr lang="en-US"/>
          </a:p>
        </p:txBody>
      </p:sp>
      <p:sp>
        <p:nvSpPr>
          <p:cNvPr id="4" name="Slide Number Placeholder 3"/>
          <p:cNvSpPr>
            <a:spLocks noGrp="1"/>
          </p:cNvSpPr>
          <p:nvPr>
            <p:ph type="sldNum" sz="quarter" idx="11"/>
          </p:nvPr>
        </p:nvSpPr>
        <p:spPr/>
        <p:txBody>
          <a:bodyPr/>
          <a:lstStyle/>
          <a:p>
            <a:fld id="{338ED3A5-5DFD-4230-BB90-0044010B1AE1}" type="slidenum">
              <a:rPr lang="en-US" smtClean="0"/>
              <a:pPr/>
              <a:t>43</a:t>
            </a:fld>
            <a:endParaRPr lang="en-US"/>
          </a:p>
        </p:txBody>
      </p:sp>
      <p:sp>
        <p:nvSpPr>
          <p:cNvPr id="52227" name="Content Placeholder 5"/>
          <p:cNvSpPr>
            <a:spLocks noGrp="1"/>
          </p:cNvSpPr>
          <p:nvPr>
            <p:ph sz="quarter" idx="12"/>
          </p:nvPr>
        </p:nvSpPr>
        <p:spPr/>
        <p:txBody>
          <a:bodyPr>
            <a:normAutofit fontScale="92500"/>
          </a:bodyPr>
          <a:lstStyle/>
          <a:p>
            <a:r>
              <a:rPr lang="en-US" altLang="en-US" smtClean="0"/>
              <a:t>Taxpayer must be at least age 70½ when distribution is made</a:t>
            </a:r>
          </a:p>
          <a:p>
            <a:r>
              <a:rPr lang="en-US" altLang="en-US" smtClean="0"/>
              <a:t>Taxpayer must have same type of acknowledgement of contribution that is needed to claim deduction for a charitable contribution</a:t>
            </a:r>
            <a:endParaRPr lang="en-US" altLang="en-US" dirty="0" smtClean="0"/>
          </a:p>
        </p:txBody>
      </p:sp>
    </p:spTree>
    <p:extLst>
      <p:ext uri="{BB962C8B-B14F-4D97-AF65-F5344CB8AC3E}">
        <p14:creationId xmlns:p14="http://schemas.microsoft.com/office/powerpoint/2010/main" val="14598589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Qualified Charitable Distribution</a:t>
            </a:r>
            <a:endParaRPr lang="en-US" dirty="0"/>
          </a:p>
        </p:txBody>
      </p:sp>
      <p:sp>
        <p:nvSpPr>
          <p:cNvPr id="3" name="Footer Placeholder 2"/>
          <p:cNvSpPr>
            <a:spLocks noGrp="1"/>
          </p:cNvSpPr>
          <p:nvPr>
            <p:ph type="ftr" sz="quarter" idx="10"/>
          </p:nvPr>
        </p:nvSpPr>
        <p:spPr/>
        <p:txBody>
          <a:bodyPr/>
          <a:lstStyle/>
          <a:p>
            <a:r>
              <a:rPr lang="en-US" smtClean="0"/>
              <a:t>NTTC Training – TY2016</a:t>
            </a:r>
            <a:endParaRPr lang="en-US"/>
          </a:p>
        </p:txBody>
      </p:sp>
      <p:sp>
        <p:nvSpPr>
          <p:cNvPr id="5" name="Slide Number Placeholder 4"/>
          <p:cNvSpPr>
            <a:spLocks noGrp="1"/>
          </p:cNvSpPr>
          <p:nvPr>
            <p:ph type="sldNum" sz="quarter" idx="11"/>
          </p:nvPr>
        </p:nvSpPr>
        <p:spPr/>
        <p:txBody>
          <a:bodyPr/>
          <a:lstStyle/>
          <a:p>
            <a:fld id="{338ED3A5-5DFD-4230-BB90-0044010B1AE1}" type="slidenum">
              <a:rPr lang="en-US" smtClean="0"/>
              <a:pPr/>
              <a:t>44</a:t>
            </a:fld>
            <a:endParaRPr lang="en-US"/>
          </a:p>
        </p:txBody>
      </p:sp>
      <p:sp>
        <p:nvSpPr>
          <p:cNvPr id="53251" name="Content Placeholder 2"/>
          <p:cNvSpPr>
            <a:spLocks noGrp="1"/>
          </p:cNvSpPr>
          <p:nvPr>
            <p:ph sz="quarter" idx="12"/>
          </p:nvPr>
        </p:nvSpPr>
        <p:spPr/>
        <p:txBody>
          <a:bodyPr>
            <a:normAutofit fontScale="92500" lnSpcReduction="10000"/>
          </a:bodyPr>
          <a:lstStyle/>
          <a:p>
            <a:pPr>
              <a:lnSpc>
                <a:spcPct val="110000"/>
              </a:lnSpc>
            </a:pPr>
            <a:r>
              <a:rPr lang="en-US" altLang="en-US" dirty="0" smtClean="0"/>
              <a:t>Maximum annual exclusion for </a:t>
            </a:r>
            <a:r>
              <a:rPr lang="en-US" altLang="en-US" dirty="0" err="1" smtClean="0"/>
              <a:t>QCDs</a:t>
            </a:r>
            <a:r>
              <a:rPr lang="en-US" altLang="en-US" dirty="0" smtClean="0"/>
              <a:t> is $100,000</a:t>
            </a:r>
          </a:p>
          <a:p>
            <a:pPr lvl="1">
              <a:lnSpc>
                <a:spcPct val="110000"/>
              </a:lnSpc>
            </a:pPr>
            <a:r>
              <a:rPr lang="en-US" altLang="en-US" dirty="0" smtClean="0"/>
              <a:t>Any </a:t>
            </a:r>
            <a:r>
              <a:rPr lang="en-US" altLang="en-US" dirty="0" err="1" smtClean="0"/>
              <a:t>QCD</a:t>
            </a:r>
            <a:r>
              <a:rPr lang="en-US" altLang="en-US" dirty="0" smtClean="0"/>
              <a:t> in excess of $100,000 exclusion limit is included in income as any other distribution</a:t>
            </a:r>
          </a:p>
          <a:p>
            <a:pPr lvl="1">
              <a:lnSpc>
                <a:spcPct val="110000"/>
              </a:lnSpc>
            </a:pPr>
            <a:r>
              <a:rPr lang="en-US" altLang="en-US" dirty="0" smtClean="0"/>
              <a:t>On joint return, spouse can also have a </a:t>
            </a:r>
            <a:r>
              <a:rPr lang="en-US" altLang="en-US" dirty="0" err="1" smtClean="0"/>
              <a:t>QCD</a:t>
            </a:r>
            <a:r>
              <a:rPr lang="en-US" altLang="en-US" dirty="0" smtClean="0"/>
              <a:t> and exclude up to $100,000</a:t>
            </a:r>
          </a:p>
          <a:p>
            <a:pPr>
              <a:lnSpc>
                <a:spcPct val="110000"/>
              </a:lnSpc>
            </a:pPr>
            <a:endParaRPr lang="en-US" altLang="en-US" dirty="0" smtClean="0"/>
          </a:p>
        </p:txBody>
      </p:sp>
    </p:spTree>
    <p:extLst>
      <p:ext uri="{BB962C8B-B14F-4D97-AF65-F5344CB8AC3E}">
        <p14:creationId xmlns:p14="http://schemas.microsoft.com/office/powerpoint/2010/main" val="37399417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t>Form 1099-R for QCD</a:t>
            </a:r>
            <a:endParaRPr lang="en-US" sz="3600"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NTTC Training – TY2016</a:t>
            </a:r>
            <a:endParaRPr lang="en-US">
              <a:solidFill>
                <a:prstClr val="black">
                  <a:tint val="75000"/>
                </a:prstClr>
              </a:solidFill>
            </a:endParaRPr>
          </a:p>
        </p:txBody>
      </p:sp>
      <p:sp>
        <p:nvSpPr>
          <p:cNvPr id="5" name="Slide Number Placeholder 4"/>
          <p:cNvSpPr>
            <a:spLocks noGrp="1"/>
          </p:cNvSpPr>
          <p:nvPr>
            <p:ph type="sldNum" sz="quarter" idx="11"/>
          </p:nvPr>
        </p:nvSpPr>
        <p:spPr/>
        <p:txBody>
          <a:bodyPr/>
          <a:lstStyle/>
          <a:p>
            <a:fld id="{338ED3A5-5DFD-4230-BB90-0044010B1AE1}" type="slidenum">
              <a:rPr lang="en-US" smtClean="0">
                <a:solidFill>
                  <a:prstClr val="black">
                    <a:tint val="75000"/>
                  </a:prstClr>
                </a:solidFill>
              </a:rPr>
              <a:pPr/>
              <a:t>45</a:t>
            </a:fld>
            <a:endParaRPr lang="en-US">
              <a:solidFill>
                <a:prstClr val="black">
                  <a:tint val="75000"/>
                </a:prstClr>
              </a:solidFill>
            </a:endParaRPr>
          </a:p>
        </p:txBody>
      </p:sp>
      <p:pic>
        <p:nvPicPr>
          <p:cNvPr id="54275" name="Content Placeholder 8"/>
          <p:cNvPicPr>
            <a:picLocks noGrp="1" noChangeAspect="1"/>
          </p:cNvPicPr>
          <p:nvPr>
            <p:ph sz="quarter" idx="12"/>
          </p:nvPr>
        </p:nvPicPr>
        <p:blipFill>
          <a:blip r:embed="rId2">
            <a:extLst>
              <a:ext uri="{28A0092B-C50C-407E-A947-70E740481C1C}">
                <a14:useLocalDpi xmlns:a14="http://schemas.microsoft.com/office/drawing/2010/main" val="0"/>
              </a:ext>
            </a:extLst>
          </a:blip>
          <a:srcRect/>
          <a:stretch>
            <a:fillRect/>
          </a:stretch>
        </p:blipFill>
        <p:spPr>
          <a:xfrm>
            <a:off x="762000" y="1728788"/>
            <a:ext cx="7851775" cy="3829050"/>
          </a:xfrm>
          <a:prstGeom prst="rect">
            <a:avLst/>
          </a:prstGeom>
        </p:spPr>
      </p:pic>
      <p:sp>
        <p:nvSpPr>
          <p:cNvPr id="14" name="Rounded Rectangle 13"/>
          <p:cNvSpPr/>
          <p:nvPr/>
        </p:nvSpPr>
        <p:spPr>
          <a:xfrm>
            <a:off x="914400" y="4091906"/>
            <a:ext cx="1828800" cy="457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279" name="TextBox 14"/>
          <p:cNvSpPr txBox="1">
            <a:spLocks noChangeArrowheads="1"/>
          </p:cNvSpPr>
          <p:nvPr/>
        </p:nvSpPr>
        <p:spPr bwMode="auto">
          <a:xfrm>
            <a:off x="786580" y="5033345"/>
            <a:ext cx="5842819" cy="92333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b="1" dirty="0" smtClean="0"/>
              <a:t>Shows </a:t>
            </a:r>
            <a:r>
              <a:rPr lang="en-US" altLang="en-US" b="1" dirty="0"/>
              <a:t>the </a:t>
            </a:r>
            <a:r>
              <a:rPr lang="en-US" altLang="en-US" b="1" dirty="0" smtClean="0"/>
              <a:t>three </a:t>
            </a:r>
            <a:r>
              <a:rPr lang="en-US" altLang="en-US" b="1" dirty="0"/>
              <a:t>nondeductible distributions, </a:t>
            </a:r>
            <a:r>
              <a:rPr lang="en-US" altLang="en-US" b="1" dirty="0" smtClean="0"/>
              <a:t>tells Counselor </a:t>
            </a:r>
            <a:r>
              <a:rPr lang="en-US" altLang="en-US" b="1" dirty="0"/>
              <a:t>NOT to include the distribution in Line 2 </a:t>
            </a:r>
            <a:r>
              <a:rPr lang="en-US" altLang="en-US" b="1" dirty="0" smtClean="0"/>
              <a:t>of 1099-R </a:t>
            </a:r>
            <a:r>
              <a:rPr lang="en-US" altLang="en-US" b="1" dirty="0"/>
              <a:t>and to subtract </a:t>
            </a:r>
            <a:r>
              <a:rPr lang="en-US" altLang="en-US" b="1" dirty="0" smtClean="0"/>
              <a:t>distribution </a:t>
            </a:r>
            <a:r>
              <a:rPr lang="en-US" altLang="en-US" b="1" dirty="0"/>
              <a:t>from </a:t>
            </a:r>
            <a:r>
              <a:rPr lang="en-US" altLang="en-US" b="1" dirty="0" smtClean="0"/>
              <a:t>gross amount </a:t>
            </a:r>
            <a:r>
              <a:rPr lang="en-US" altLang="en-US" b="1" dirty="0"/>
              <a:t>on Line 2.</a:t>
            </a:r>
          </a:p>
        </p:txBody>
      </p:sp>
      <p:cxnSp>
        <p:nvCxnSpPr>
          <p:cNvPr id="17" name="Straight Arrow Connector 16"/>
          <p:cNvCxnSpPr>
            <a:endCxn id="14" idx="2"/>
          </p:cNvCxnSpPr>
          <p:nvPr/>
        </p:nvCxnSpPr>
        <p:spPr>
          <a:xfrm flipV="1">
            <a:off x="1828800" y="4549106"/>
            <a:ext cx="0" cy="48423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2203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Nondeductible Distributions</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NTTC Training – TY2016</a:t>
            </a:r>
            <a:endParaRPr lang="en-US">
              <a:solidFill>
                <a:prstClr val="black">
                  <a:tint val="75000"/>
                </a:prstClr>
              </a:solidFill>
            </a:endParaRPr>
          </a:p>
        </p:txBody>
      </p:sp>
      <p:sp>
        <p:nvSpPr>
          <p:cNvPr id="5" name="Slide Number Placeholder 4"/>
          <p:cNvSpPr>
            <a:spLocks noGrp="1"/>
          </p:cNvSpPr>
          <p:nvPr>
            <p:ph type="sldNum" sz="quarter" idx="11"/>
          </p:nvPr>
        </p:nvSpPr>
        <p:spPr/>
        <p:txBody>
          <a:bodyPr/>
          <a:lstStyle/>
          <a:p>
            <a:fld id="{338ED3A5-5DFD-4230-BB90-0044010B1AE1}" type="slidenum">
              <a:rPr lang="en-US" smtClean="0">
                <a:solidFill>
                  <a:prstClr val="black">
                    <a:tint val="75000"/>
                  </a:prstClr>
                </a:solidFill>
              </a:rPr>
              <a:pPr/>
              <a:t>46</a:t>
            </a:fld>
            <a:endParaRPr lang="en-US">
              <a:solidFill>
                <a:prstClr val="black">
                  <a:tint val="75000"/>
                </a:prstClr>
              </a:solidFill>
            </a:endParaRPr>
          </a:p>
        </p:txBody>
      </p:sp>
      <p:pic>
        <p:nvPicPr>
          <p:cNvPr id="55301" name="Content Placeholder 9"/>
          <p:cNvPicPr>
            <a:picLocks noGrp="1" noChangeAspect="1"/>
          </p:cNvPicPr>
          <p:nvPr>
            <p:ph sz="quarter" idx="12"/>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a:xfrm>
            <a:off x="238125" y="1447800"/>
            <a:ext cx="8524875" cy="4552950"/>
          </a:xfrm>
          <a:prstGeom prst="rect">
            <a:avLst/>
          </a:prstGeom>
        </p:spPr>
      </p:pic>
      <p:cxnSp>
        <p:nvCxnSpPr>
          <p:cNvPr id="12" name="Straight Connector 11"/>
          <p:cNvCxnSpPr/>
          <p:nvPr/>
        </p:nvCxnSpPr>
        <p:spPr>
          <a:xfrm>
            <a:off x="2590800" y="4191000"/>
            <a:ext cx="2286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0800" y="4495800"/>
            <a:ext cx="2286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19400" y="4800600"/>
            <a:ext cx="160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72918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mtClean="0"/>
              <a:t>“Pension” Distributions</a:t>
            </a:r>
            <a:endParaRPr lang="en-US" dirty="0" smtClean="0"/>
          </a:p>
        </p:txBody>
      </p:sp>
      <p:sp>
        <p:nvSpPr>
          <p:cNvPr id="3" name="Footer Placeholder 2"/>
          <p:cNvSpPr>
            <a:spLocks noGrp="1"/>
          </p:cNvSpPr>
          <p:nvPr>
            <p:ph type="ftr" sz="quarter" idx="10"/>
          </p:nvPr>
        </p:nvSpPr>
        <p:spPr/>
        <p:txBody>
          <a:bodyPr/>
          <a:lstStyle/>
          <a:p>
            <a:r>
              <a:rPr lang="en-US" smtClean="0"/>
              <a:t>NTTC Training – TY2016</a:t>
            </a:r>
            <a:endParaRPr lang="en-US"/>
          </a:p>
        </p:txBody>
      </p:sp>
      <p:sp>
        <p:nvSpPr>
          <p:cNvPr id="4" name="Slide Number Placeholder 3"/>
          <p:cNvSpPr>
            <a:spLocks noGrp="1"/>
          </p:cNvSpPr>
          <p:nvPr>
            <p:ph type="sldNum" sz="quarter" idx="11"/>
          </p:nvPr>
        </p:nvSpPr>
        <p:spPr/>
        <p:txBody>
          <a:bodyPr/>
          <a:lstStyle/>
          <a:p>
            <a:fld id="{338ED3A5-5DFD-4230-BB90-0044010B1AE1}" type="slidenum">
              <a:rPr lang="en-US" smtClean="0"/>
              <a:pPr/>
              <a:t>47</a:t>
            </a:fld>
            <a:endParaRPr lang="en-US"/>
          </a:p>
        </p:txBody>
      </p:sp>
      <p:sp>
        <p:nvSpPr>
          <p:cNvPr id="56323" name="Rectangle 3"/>
          <p:cNvSpPr>
            <a:spLocks noGrp="1" noChangeArrowheads="1"/>
          </p:cNvSpPr>
          <p:nvPr>
            <p:ph sz="quarter" idx="12"/>
          </p:nvPr>
        </p:nvSpPr>
        <p:spPr/>
        <p:txBody>
          <a:bodyPr/>
          <a:lstStyle/>
          <a:p>
            <a:r>
              <a:rPr lang="en-US" altLang="en-US" smtClean="0"/>
              <a:t>Reported on Forms </a:t>
            </a:r>
          </a:p>
          <a:p>
            <a:pPr lvl="1"/>
            <a:r>
              <a:rPr lang="en-US" altLang="en-US" smtClean="0"/>
              <a:t>1099-R – company plans</a:t>
            </a:r>
          </a:p>
          <a:p>
            <a:pPr lvl="1"/>
            <a:r>
              <a:rPr lang="en-US" altLang="en-US" smtClean="0"/>
              <a:t>RRB-1099-R – (green) Railroad Benefit</a:t>
            </a:r>
          </a:p>
          <a:p>
            <a:pPr lvl="1"/>
            <a:r>
              <a:rPr lang="en-US" altLang="en-US" smtClean="0"/>
              <a:t>CSA-1099-R – civil service, government</a:t>
            </a:r>
            <a:endParaRPr lang="en-US" altLang="en-US" dirty="0" smtClean="0"/>
          </a:p>
        </p:txBody>
      </p:sp>
    </p:spTree>
    <p:extLst>
      <p:ext uri="{BB962C8B-B14F-4D97-AF65-F5344CB8AC3E}">
        <p14:creationId xmlns:p14="http://schemas.microsoft.com/office/powerpoint/2010/main" val="18033966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4"/>
          <p:cNvSpPr txBox="1">
            <a:spLocks noChangeArrowheads="1"/>
          </p:cNvSpPr>
          <p:nvPr/>
        </p:nvSpPr>
        <p:spPr bwMode="auto">
          <a:xfrm>
            <a:off x="7239000" y="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endParaRPr lang="en-US" altLang="en-US" sz="1800" b="0"/>
          </a:p>
        </p:txBody>
      </p:sp>
      <p:sp>
        <p:nvSpPr>
          <p:cNvPr id="11267" name="Title 6"/>
          <p:cNvSpPr>
            <a:spLocks noGrp="1"/>
          </p:cNvSpPr>
          <p:nvPr>
            <p:ph type="title"/>
          </p:nvPr>
        </p:nvSpPr>
        <p:spPr/>
        <p:txBody>
          <a:bodyPr/>
          <a:lstStyle/>
          <a:p>
            <a:r>
              <a:rPr lang="en-US" smtClean="0"/>
              <a:t>Definitions</a:t>
            </a:r>
            <a:endParaRPr lang="en-US" dirty="0" smtClean="0"/>
          </a:p>
        </p:txBody>
      </p:sp>
      <p:sp>
        <p:nvSpPr>
          <p:cNvPr id="3" name="Footer Placeholder 2"/>
          <p:cNvSpPr>
            <a:spLocks noGrp="1"/>
          </p:cNvSpPr>
          <p:nvPr>
            <p:ph type="ftr" sz="quarter" idx="10"/>
          </p:nvPr>
        </p:nvSpPr>
        <p:spPr/>
        <p:txBody>
          <a:bodyPr/>
          <a:lstStyle/>
          <a:p>
            <a:r>
              <a:rPr lang="en-US" smtClean="0"/>
              <a:t>NTTC Training – TY2016</a:t>
            </a:r>
            <a:endParaRPr lang="en-US"/>
          </a:p>
        </p:txBody>
      </p:sp>
      <p:sp>
        <p:nvSpPr>
          <p:cNvPr id="4" name="Slide Number Placeholder 3"/>
          <p:cNvSpPr>
            <a:spLocks noGrp="1"/>
          </p:cNvSpPr>
          <p:nvPr>
            <p:ph type="sldNum" sz="quarter" idx="11"/>
          </p:nvPr>
        </p:nvSpPr>
        <p:spPr/>
        <p:txBody>
          <a:bodyPr/>
          <a:lstStyle/>
          <a:p>
            <a:fld id="{338ED3A5-5DFD-4230-BB90-0044010B1AE1}" type="slidenum">
              <a:rPr lang="en-US" smtClean="0"/>
              <a:pPr/>
              <a:t>48</a:t>
            </a:fld>
            <a:endParaRPr lang="en-US"/>
          </a:p>
        </p:txBody>
      </p:sp>
      <p:sp>
        <p:nvSpPr>
          <p:cNvPr id="57348" name="Content Placeholder 7"/>
          <p:cNvSpPr>
            <a:spLocks noGrp="1"/>
          </p:cNvSpPr>
          <p:nvPr>
            <p:ph sz="quarter" idx="12"/>
          </p:nvPr>
        </p:nvSpPr>
        <p:spPr/>
        <p:txBody>
          <a:bodyPr>
            <a:normAutofit fontScale="92500" lnSpcReduction="10000"/>
          </a:bodyPr>
          <a:lstStyle/>
          <a:p>
            <a:r>
              <a:rPr lang="en-US" altLang="en-US" smtClean="0"/>
              <a:t>Pension: Series of determinable payments made to employee (or survivor) after retirement from work</a:t>
            </a:r>
          </a:p>
          <a:p>
            <a:r>
              <a:rPr lang="en-US" altLang="en-US" smtClean="0"/>
              <a:t>Annuity: Payments under contract from insurance company, trust company or individual</a:t>
            </a:r>
          </a:p>
          <a:p>
            <a:endParaRPr lang="en-US" altLang="en-US" dirty="0" smtClean="0"/>
          </a:p>
        </p:txBody>
      </p:sp>
      <p:sp>
        <p:nvSpPr>
          <p:cNvPr id="9" name="Rectangle 8"/>
          <p:cNvSpPr/>
          <p:nvPr/>
        </p:nvSpPr>
        <p:spPr bwMode="white">
          <a:xfrm>
            <a:off x="6553200" y="742950"/>
            <a:ext cx="1628775" cy="400050"/>
          </a:xfrm>
          <a:prstGeom prst="rect">
            <a:avLst/>
          </a:prstGeom>
        </p:spPr>
        <p:txBody>
          <a:bodyPr wrap="none">
            <a:spAutoFit/>
          </a:bodyPr>
          <a:lstStyle/>
          <a:p>
            <a:pPr eaLnBrk="1" hangingPunct="1">
              <a:buFont typeface="Times New Roman" pitchFamily="16" charset="0"/>
              <a:buNone/>
              <a:defRPr/>
            </a:pPr>
            <a:r>
              <a:rPr lang="en-US" sz="2000" b="1" dirty="0">
                <a:solidFill>
                  <a:schemeClr val="bg1">
                    <a:lumMod val="95000"/>
                  </a:schemeClr>
                </a:solidFill>
                <a:latin typeface="+mn-lt"/>
                <a:cs typeface="Calibri" pitchFamily="34" charset="0"/>
              </a:rPr>
              <a:t>Pub 17, Ch 10</a:t>
            </a:r>
            <a:endParaRPr lang="en-US" sz="2000" dirty="0">
              <a:solidFill>
                <a:schemeClr val="bg1">
                  <a:lumMod val="95000"/>
                </a:schemeClr>
              </a:solidFill>
              <a:latin typeface="+mn-lt"/>
              <a:cs typeface="Calibri" pitchFamily="34" charset="0"/>
            </a:endParaRPr>
          </a:p>
        </p:txBody>
      </p:sp>
    </p:spTree>
    <p:extLst>
      <p:ext uri="{BB962C8B-B14F-4D97-AF65-F5344CB8AC3E}">
        <p14:creationId xmlns:p14="http://schemas.microsoft.com/office/powerpoint/2010/main" val="565874373"/>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Interview</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NTTC Training – TY2016</a:t>
            </a:r>
            <a:endParaRPr lang="en-US">
              <a:solidFill>
                <a:prstClr val="black">
                  <a:tint val="75000"/>
                </a:prstClr>
              </a:solidFill>
            </a:endParaRPr>
          </a:p>
        </p:txBody>
      </p:sp>
      <p:sp>
        <p:nvSpPr>
          <p:cNvPr id="5" name="Slide Number Placeholder 4"/>
          <p:cNvSpPr>
            <a:spLocks noGrp="1"/>
          </p:cNvSpPr>
          <p:nvPr>
            <p:ph type="sldNum" sz="quarter" idx="11"/>
          </p:nvPr>
        </p:nvSpPr>
        <p:spPr/>
        <p:txBody>
          <a:bodyPr/>
          <a:lstStyle/>
          <a:p>
            <a:fld id="{338ED3A5-5DFD-4230-BB90-0044010B1AE1}" type="slidenum">
              <a:rPr lang="en-US" smtClean="0">
                <a:solidFill>
                  <a:prstClr val="black">
                    <a:tint val="75000"/>
                  </a:prstClr>
                </a:solidFill>
              </a:rPr>
              <a:pPr/>
              <a:t>49</a:t>
            </a:fld>
            <a:endParaRPr lang="en-US">
              <a:solidFill>
                <a:prstClr val="black">
                  <a:tint val="75000"/>
                </a:prstClr>
              </a:solidFill>
            </a:endParaRPr>
          </a:p>
        </p:txBody>
      </p:sp>
      <p:sp>
        <p:nvSpPr>
          <p:cNvPr id="58371" name="Content Placeholder 2"/>
          <p:cNvSpPr>
            <a:spLocks noGrp="1"/>
          </p:cNvSpPr>
          <p:nvPr>
            <p:ph sz="quarter" idx="12"/>
          </p:nvPr>
        </p:nvSpPr>
        <p:spPr>
          <a:xfrm>
            <a:off x="870744" y="1905000"/>
            <a:ext cx="7391400" cy="4495800"/>
          </a:xfrm>
          <a:prstGeom prst="rect">
            <a:avLst/>
          </a:prstGeom>
        </p:spPr>
        <p:txBody>
          <a:bodyPr>
            <a:normAutofit lnSpcReduction="10000"/>
          </a:bodyPr>
          <a:lstStyle/>
          <a:p>
            <a:pPr eaLnBrk="1" hangingPunct="1"/>
            <a:r>
              <a:rPr lang="en-US" altLang="en-US" sz="3600" dirty="0" smtClean="0"/>
              <a:t>With 1099-R in hand – IRA box not checked:</a:t>
            </a:r>
          </a:p>
          <a:p>
            <a:pPr lvl="1" eaLnBrk="1" hangingPunct="1"/>
            <a:r>
              <a:rPr lang="en-US" altLang="en-US" sz="3600" dirty="0" smtClean="0"/>
              <a:t>Did taxpayer make non-deductible contributions?</a:t>
            </a:r>
          </a:p>
          <a:p>
            <a:pPr lvl="1" eaLnBrk="1" hangingPunct="1"/>
            <a:r>
              <a:rPr lang="en-US" altLang="en-US" sz="3600" dirty="0" smtClean="0"/>
              <a:t>If disability pension income, is taxpayer under retirement age? </a:t>
            </a:r>
          </a:p>
          <a:p>
            <a:pPr lvl="1" eaLnBrk="1" hangingPunct="1"/>
            <a:r>
              <a:rPr lang="en-US" altLang="en-US" sz="3600" dirty="0" smtClean="0"/>
              <a:t>Is taxpayer a retired public safety officer?</a:t>
            </a:r>
          </a:p>
        </p:txBody>
      </p:sp>
      <p:pic>
        <p:nvPicPr>
          <p:cNvPr id="58374" name="Picture 6" descr="C:\Users\McHugh\AppData\Local\Microsoft\Windows\Temporary Internet Files\Content.IE5\FD9GFCA2\MC90033254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288" y="152400"/>
            <a:ext cx="176371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1360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6"/>
          <p:cNvSpPr>
            <a:spLocks noGrp="1"/>
          </p:cNvSpPr>
          <p:nvPr>
            <p:ph type="title"/>
          </p:nvPr>
        </p:nvSpPr>
        <p:spPr/>
        <p:txBody>
          <a:bodyPr/>
          <a:lstStyle/>
          <a:p>
            <a:r>
              <a:rPr lang="en-US" smtClean="0"/>
              <a:t>IRA Distributions</a:t>
            </a:r>
            <a:endParaRPr lang="en-US" dirty="0" smtClean="0"/>
          </a:p>
        </p:txBody>
      </p:sp>
      <p:sp>
        <p:nvSpPr>
          <p:cNvPr id="3" name="Footer Placeholder 2"/>
          <p:cNvSpPr>
            <a:spLocks noGrp="1"/>
          </p:cNvSpPr>
          <p:nvPr>
            <p:ph type="ftr" sz="quarter" idx="10"/>
          </p:nvPr>
        </p:nvSpPr>
        <p:spPr/>
        <p:txBody>
          <a:bodyPr/>
          <a:lstStyle/>
          <a:p>
            <a:r>
              <a:rPr lang="en-US" smtClean="0"/>
              <a:t>NTTC Training – TY2016</a:t>
            </a:r>
            <a:endParaRPr lang="en-US"/>
          </a:p>
        </p:txBody>
      </p:sp>
      <p:sp>
        <p:nvSpPr>
          <p:cNvPr id="4" name="Slide Number Placeholder 3"/>
          <p:cNvSpPr>
            <a:spLocks noGrp="1"/>
          </p:cNvSpPr>
          <p:nvPr>
            <p:ph type="sldNum" sz="quarter" idx="11"/>
          </p:nvPr>
        </p:nvSpPr>
        <p:spPr/>
        <p:txBody>
          <a:bodyPr/>
          <a:lstStyle/>
          <a:p>
            <a:fld id="{338ED3A5-5DFD-4230-BB90-0044010B1AE1}" type="slidenum">
              <a:rPr lang="en-US" smtClean="0"/>
              <a:pPr/>
              <a:t>5</a:t>
            </a:fld>
            <a:endParaRPr lang="en-US"/>
          </a:p>
        </p:txBody>
      </p:sp>
      <p:sp>
        <p:nvSpPr>
          <p:cNvPr id="14339" name="Content Placeholder 7"/>
          <p:cNvSpPr>
            <a:spLocks noGrp="1"/>
          </p:cNvSpPr>
          <p:nvPr>
            <p:ph sz="quarter" idx="12"/>
          </p:nvPr>
        </p:nvSpPr>
        <p:spPr/>
        <p:txBody>
          <a:bodyPr>
            <a:normAutofit fontScale="92500" lnSpcReduction="20000"/>
          </a:bodyPr>
          <a:lstStyle/>
          <a:p>
            <a:r>
              <a:rPr lang="en-US" altLang="en-US" dirty="0" smtClean="0"/>
              <a:t>Regular</a:t>
            </a:r>
          </a:p>
          <a:p>
            <a:r>
              <a:rPr lang="en-US" altLang="en-US" dirty="0" smtClean="0"/>
              <a:t>Required minimum distribution (RMD)</a:t>
            </a:r>
          </a:p>
          <a:p>
            <a:r>
              <a:rPr lang="en-US" altLang="en-US" dirty="0" smtClean="0"/>
              <a:t>Trustee to trustee transfer </a:t>
            </a:r>
            <a:br>
              <a:rPr lang="en-US" altLang="en-US" dirty="0" smtClean="0"/>
            </a:br>
            <a:r>
              <a:rPr lang="en-US" altLang="en-US" dirty="0" smtClean="0"/>
              <a:t>(not taxable)</a:t>
            </a:r>
          </a:p>
          <a:p>
            <a:r>
              <a:rPr lang="en-US" altLang="en-US" dirty="0" smtClean="0"/>
              <a:t>Rollover </a:t>
            </a:r>
            <a:br>
              <a:rPr lang="en-US" altLang="en-US" dirty="0" smtClean="0"/>
            </a:br>
            <a:r>
              <a:rPr lang="en-US" altLang="en-US" dirty="0" smtClean="0"/>
              <a:t>(not taxable if done correctly)</a:t>
            </a:r>
          </a:p>
          <a:p>
            <a:endParaRPr lang="en-US" altLang="en-US" dirty="0" smtClean="0"/>
          </a:p>
        </p:txBody>
      </p:sp>
      <p:sp>
        <p:nvSpPr>
          <p:cNvPr id="6149" name="Rectangle 5"/>
          <p:cNvSpPr>
            <a:spLocks noChangeArrowheads="1"/>
          </p:cNvSpPr>
          <p:nvPr/>
        </p:nvSpPr>
        <p:spPr bwMode="auto">
          <a:xfrm>
            <a:off x="6629400" y="427038"/>
            <a:ext cx="2057400" cy="400050"/>
          </a:xfrm>
          <a:prstGeom prst="rect">
            <a:avLst/>
          </a:prstGeom>
          <a:noFill/>
          <a:ln w="9525">
            <a:noFill/>
            <a:miter lim="800000"/>
            <a:headEnd/>
            <a:tailEnd/>
          </a:ln>
        </p:spPr>
        <p:txBody>
          <a:bodyPr>
            <a:spAutoFit/>
          </a:bodyPr>
          <a:lstStyle/>
          <a:p>
            <a:pPr eaLnBrk="1" hangingPunct="1">
              <a:defRPr/>
            </a:pPr>
            <a:r>
              <a:rPr lang="en-US" sz="2000" b="1" dirty="0">
                <a:solidFill>
                  <a:schemeClr val="bg1"/>
                </a:solidFill>
                <a:latin typeface="+mn-lt"/>
                <a:cs typeface="Calibri" pitchFamily="34" charset="0"/>
              </a:rPr>
              <a:t>Pub 17 Ch 17</a:t>
            </a:r>
            <a:endParaRPr lang="en-US" sz="2000" dirty="0">
              <a:solidFill>
                <a:schemeClr val="bg1"/>
              </a:solidFill>
              <a:latin typeface="+mn-lt"/>
              <a:cs typeface="Calibri" pitchFamily="34" charset="0"/>
            </a:endParaRPr>
          </a:p>
        </p:txBody>
      </p:sp>
    </p:spTree>
    <p:extLst>
      <p:ext uri="{BB962C8B-B14F-4D97-AF65-F5344CB8AC3E}">
        <p14:creationId xmlns:p14="http://schemas.microsoft.com/office/powerpoint/2010/main" val="2345046217"/>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686" y="1246861"/>
            <a:ext cx="7310628" cy="5001539"/>
          </a:xfrm>
          <a:prstGeom prst="rect">
            <a:avLst/>
          </a:prstGeom>
          <a:noFill/>
          <a:ln w="38100">
            <a:solidFill>
              <a:schemeClr val="accent1"/>
            </a:solidFill>
          </a:ln>
        </p:spPr>
      </p:pic>
      <p:sp>
        <p:nvSpPr>
          <p:cNvPr id="4" name="Rectangle 3"/>
          <p:cNvSpPr/>
          <p:nvPr/>
        </p:nvSpPr>
        <p:spPr>
          <a:xfrm>
            <a:off x="0" y="990600"/>
            <a:ext cx="9144000" cy="4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218" name="Rectangle 2"/>
          <p:cNvSpPr>
            <a:spLocks noGrp="1" noChangeArrowheads="1"/>
          </p:cNvSpPr>
          <p:nvPr>
            <p:ph type="title"/>
          </p:nvPr>
        </p:nvSpPr>
        <p:spPr>
          <a:xfrm>
            <a:off x="914400" y="68263"/>
            <a:ext cx="7391400" cy="1074737"/>
          </a:xfrm>
        </p:spPr>
        <p:txBody>
          <a:bodyPr>
            <a:normAutofit fontScale="90000"/>
          </a:bodyPr>
          <a:lstStyle/>
          <a:p>
            <a:pPr eaLnBrk="1" fontAlgn="auto" hangingPunct="1">
              <a:spcAft>
                <a:spcPts val="0"/>
              </a:spcAft>
              <a:defRPr/>
            </a:pPr>
            <a:r>
              <a:rPr lang="en-US" dirty="0" smtClean="0"/>
              <a:t>1099-R</a:t>
            </a:r>
            <a:br>
              <a:rPr lang="en-US" dirty="0" smtClean="0"/>
            </a:br>
            <a:r>
              <a:rPr lang="en-US" sz="2800" dirty="0" smtClean="0"/>
              <a:t>What is this form telling you?</a:t>
            </a:r>
          </a:p>
        </p:txBody>
      </p:sp>
      <p:sp>
        <p:nvSpPr>
          <p:cNvPr id="2" name="Footer Placeholder 1"/>
          <p:cNvSpPr>
            <a:spLocks noGrp="1"/>
          </p:cNvSpPr>
          <p:nvPr>
            <p:ph type="ftr" sz="quarter" idx="10"/>
          </p:nvPr>
        </p:nvSpPr>
        <p:spPr/>
        <p:txBody>
          <a:bodyPr/>
          <a:lstStyle/>
          <a:p>
            <a:r>
              <a:rPr lang="en-US" smtClean="0">
                <a:solidFill>
                  <a:prstClr val="black">
                    <a:tint val="75000"/>
                  </a:prstClr>
                </a:solidFill>
              </a:rPr>
              <a:t>NTTC Training – TY2016</a:t>
            </a:r>
            <a:endParaRPr lang="en-US">
              <a:solidFill>
                <a:prstClr val="black">
                  <a:tint val="75000"/>
                </a:prstClr>
              </a:solidFill>
            </a:endParaRPr>
          </a:p>
        </p:txBody>
      </p:sp>
      <p:sp>
        <p:nvSpPr>
          <p:cNvPr id="3" name="Slide Number Placeholder 2"/>
          <p:cNvSpPr>
            <a:spLocks noGrp="1"/>
          </p:cNvSpPr>
          <p:nvPr>
            <p:ph type="sldNum" sz="quarter" idx="11"/>
          </p:nvPr>
        </p:nvSpPr>
        <p:spPr/>
        <p:txBody>
          <a:bodyPr/>
          <a:lstStyle/>
          <a:p>
            <a:fld id="{338ED3A5-5DFD-4230-BB90-0044010B1AE1}" type="slidenum">
              <a:rPr lang="en-US" smtClean="0">
                <a:solidFill>
                  <a:prstClr val="black">
                    <a:tint val="75000"/>
                  </a:prstClr>
                </a:solidFill>
              </a:rPr>
              <a:pPr/>
              <a:t>50</a:t>
            </a:fld>
            <a:endParaRPr lang="en-US">
              <a:solidFill>
                <a:prstClr val="black">
                  <a:tint val="75000"/>
                </a:prstClr>
              </a:solidFill>
            </a:endParaRPr>
          </a:p>
        </p:txBody>
      </p:sp>
      <p:sp>
        <p:nvSpPr>
          <p:cNvPr id="11" name="Rectangle 10"/>
          <p:cNvSpPr/>
          <p:nvPr/>
        </p:nvSpPr>
        <p:spPr>
          <a:xfrm>
            <a:off x="6553200" y="1676400"/>
            <a:ext cx="55245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16</a:t>
            </a:r>
            <a:r>
              <a:rPr lang="en-US" dirty="0" smtClean="0"/>
              <a:t>16</a:t>
            </a:r>
            <a:endParaRPr lang="en-US" dirty="0"/>
          </a:p>
        </p:txBody>
      </p:sp>
      <p:sp>
        <p:nvSpPr>
          <p:cNvPr id="14" name="Rectangle 13"/>
          <p:cNvSpPr/>
          <p:nvPr/>
        </p:nvSpPr>
        <p:spPr>
          <a:xfrm>
            <a:off x="4191000" y="1524000"/>
            <a:ext cx="1295400" cy="3810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191000" y="1905000"/>
            <a:ext cx="1295400" cy="3048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191000" y="2209800"/>
            <a:ext cx="1295400" cy="3810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486400" y="2590800"/>
            <a:ext cx="1447800" cy="4572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191000" y="3657600"/>
            <a:ext cx="685800" cy="6858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876800" y="3657600"/>
            <a:ext cx="609600" cy="6858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114800" y="4724400"/>
            <a:ext cx="1295400" cy="381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8994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4" descr="E:\AARP TaxAide Mat'ls\TY 2012 TaxAide Mat'ls\IRS Mat'ls\Blank RRB-1099-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1851025"/>
            <a:ext cx="8915400" cy="39084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0419" name="TextBox 2"/>
          <p:cNvSpPr txBox="1">
            <a:spLocks noChangeArrowheads="1"/>
          </p:cNvSpPr>
          <p:nvPr/>
        </p:nvSpPr>
        <p:spPr bwMode="auto">
          <a:xfrm>
            <a:off x="4343400" y="2057400"/>
            <a:ext cx="9906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r>
              <a:rPr lang="en-US" altLang="en-US" sz="2000" dirty="0" smtClean="0">
                <a:solidFill>
                  <a:srgbClr val="008000"/>
                </a:solidFill>
                <a:latin typeface="Cambria" pitchFamily="18" charset="0"/>
              </a:rPr>
              <a:t>2016</a:t>
            </a:r>
            <a:endParaRPr lang="en-US" altLang="en-US" sz="2000" dirty="0">
              <a:solidFill>
                <a:srgbClr val="008000"/>
              </a:solidFill>
              <a:latin typeface="Cambria" pitchFamily="18" charset="0"/>
            </a:endParaRPr>
          </a:p>
        </p:txBody>
      </p:sp>
      <p:sp>
        <p:nvSpPr>
          <p:cNvPr id="2" name="Title 1"/>
          <p:cNvSpPr>
            <a:spLocks noGrp="1"/>
          </p:cNvSpPr>
          <p:nvPr>
            <p:ph type="title"/>
          </p:nvPr>
        </p:nvSpPr>
        <p:spPr>
          <a:xfrm>
            <a:off x="914400" y="68263"/>
            <a:ext cx="7391400" cy="1074737"/>
          </a:xfrm>
        </p:spPr>
        <p:txBody>
          <a:bodyPr>
            <a:normAutofit fontScale="90000"/>
          </a:bodyPr>
          <a:lstStyle/>
          <a:p>
            <a:pPr eaLnBrk="1" fontAlgn="auto" hangingPunct="1">
              <a:spcAft>
                <a:spcPts val="0"/>
              </a:spcAft>
              <a:defRPr/>
            </a:pPr>
            <a:r>
              <a:rPr lang="en-US" dirty="0" smtClean="0"/>
              <a:t>Railroad Retirement RRB -1099-R – Tier 2 Benefits Green</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NTTC Training – TY2016</a:t>
            </a:r>
            <a:endParaRPr lang="en-US">
              <a:solidFill>
                <a:prstClr val="black">
                  <a:tint val="75000"/>
                </a:prstClr>
              </a:solidFill>
            </a:endParaRPr>
          </a:p>
        </p:txBody>
      </p:sp>
      <p:sp>
        <p:nvSpPr>
          <p:cNvPr id="5" name="Slide Number Placeholder 4"/>
          <p:cNvSpPr>
            <a:spLocks noGrp="1"/>
          </p:cNvSpPr>
          <p:nvPr>
            <p:ph type="sldNum" sz="quarter" idx="11"/>
          </p:nvPr>
        </p:nvSpPr>
        <p:spPr/>
        <p:txBody>
          <a:bodyPr/>
          <a:lstStyle/>
          <a:p>
            <a:fld id="{338ED3A5-5DFD-4230-BB90-0044010B1AE1}" type="slidenum">
              <a:rPr lang="en-US" smtClean="0">
                <a:solidFill>
                  <a:prstClr val="black">
                    <a:tint val="75000"/>
                  </a:prstClr>
                </a:solidFill>
              </a:rPr>
              <a:pPr/>
              <a:t>51</a:t>
            </a:fld>
            <a:endParaRPr lang="en-US">
              <a:solidFill>
                <a:prstClr val="black">
                  <a:tint val="75000"/>
                </a:prstClr>
              </a:solidFill>
            </a:endParaRPr>
          </a:p>
        </p:txBody>
      </p:sp>
      <p:sp>
        <p:nvSpPr>
          <p:cNvPr id="6" name="Rectangle 5"/>
          <p:cNvSpPr/>
          <p:nvPr/>
        </p:nvSpPr>
        <p:spPr>
          <a:xfrm>
            <a:off x="4826000" y="3940175"/>
            <a:ext cx="1462088" cy="3810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p:cNvSpPr/>
          <p:nvPr/>
        </p:nvSpPr>
        <p:spPr>
          <a:xfrm>
            <a:off x="4840288" y="2438400"/>
            <a:ext cx="1463675" cy="3810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a:off x="4826000" y="4706938"/>
            <a:ext cx="1462088" cy="3810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a:off x="7696200" y="5094288"/>
            <a:ext cx="1325563" cy="3810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a:off x="457200" y="2438400"/>
            <a:ext cx="16002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5" name="Rectangle 14"/>
          <p:cNvSpPr/>
          <p:nvPr/>
        </p:nvSpPr>
        <p:spPr>
          <a:xfrm>
            <a:off x="304800" y="2835275"/>
            <a:ext cx="16002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6" name="Rectangle 15"/>
          <p:cNvSpPr/>
          <p:nvPr/>
        </p:nvSpPr>
        <p:spPr>
          <a:xfrm>
            <a:off x="381000" y="4305300"/>
            <a:ext cx="26670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0430" name="TextBox 16"/>
          <p:cNvSpPr txBox="1">
            <a:spLocks noChangeArrowheads="1"/>
          </p:cNvSpPr>
          <p:nvPr/>
        </p:nvSpPr>
        <p:spPr bwMode="auto">
          <a:xfrm>
            <a:off x="5106988" y="3962400"/>
            <a:ext cx="911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r>
              <a:rPr lang="en-US" altLang="en-US" sz="1600"/>
              <a:t>1,089.16</a:t>
            </a:r>
          </a:p>
        </p:txBody>
      </p:sp>
      <p:sp>
        <p:nvSpPr>
          <p:cNvPr id="60431" name="TextBox 17"/>
          <p:cNvSpPr txBox="1">
            <a:spLocks noChangeArrowheads="1"/>
          </p:cNvSpPr>
          <p:nvPr/>
        </p:nvSpPr>
        <p:spPr bwMode="auto">
          <a:xfrm>
            <a:off x="5356225" y="4357688"/>
            <a:ext cx="412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r>
              <a:rPr lang="en-US" altLang="en-US" sz="1600"/>
              <a:t>-0-</a:t>
            </a:r>
          </a:p>
        </p:txBody>
      </p:sp>
      <p:sp>
        <p:nvSpPr>
          <p:cNvPr id="60432" name="TextBox 18"/>
          <p:cNvSpPr txBox="1">
            <a:spLocks noChangeArrowheads="1"/>
          </p:cNvSpPr>
          <p:nvPr/>
        </p:nvSpPr>
        <p:spPr bwMode="auto">
          <a:xfrm>
            <a:off x="5365750" y="4751388"/>
            <a:ext cx="412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r>
              <a:rPr lang="en-US" altLang="en-US" sz="1600"/>
              <a:t>-0-</a:t>
            </a:r>
          </a:p>
        </p:txBody>
      </p:sp>
      <p:sp>
        <p:nvSpPr>
          <p:cNvPr id="60433" name="TextBox 19"/>
          <p:cNvSpPr txBox="1">
            <a:spLocks noChangeArrowheads="1"/>
          </p:cNvSpPr>
          <p:nvPr/>
        </p:nvSpPr>
        <p:spPr bwMode="auto">
          <a:xfrm>
            <a:off x="7969250" y="5180013"/>
            <a:ext cx="7604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r>
              <a:rPr lang="en-US" altLang="en-US" sz="1600"/>
              <a:t>354.00</a:t>
            </a:r>
          </a:p>
        </p:txBody>
      </p:sp>
    </p:spTree>
    <p:extLst>
      <p:ext uri="{BB962C8B-B14F-4D97-AF65-F5344CB8AC3E}">
        <p14:creationId xmlns:p14="http://schemas.microsoft.com/office/powerpoint/2010/main" val="9542306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t>RRB-1099-R – Tier 2 (2</a:t>
            </a:r>
            <a:r>
              <a:rPr lang="en-US" sz="3200" baseline="30000" dirty="0" smtClean="0"/>
              <a:t>nd</a:t>
            </a:r>
            <a:r>
              <a:rPr lang="en-US" sz="3200" dirty="0" smtClean="0"/>
              <a:t> , 3</a:t>
            </a:r>
            <a:r>
              <a:rPr lang="en-US" sz="3200" baseline="30000" dirty="0" smtClean="0"/>
              <a:t>rd</a:t>
            </a:r>
            <a:r>
              <a:rPr lang="en-US" sz="3200" dirty="0" smtClean="0"/>
              <a:t>, &amp; 4</a:t>
            </a:r>
            <a:r>
              <a:rPr lang="en-US" sz="3200" baseline="30000" dirty="0" smtClean="0"/>
              <a:t>th</a:t>
            </a:r>
            <a:r>
              <a:rPr lang="en-US" sz="3200" dirty="0" smtClean="0"/>
              <a:t> green forms)  Annuities or pensions </a:t>
            </a:r>
            <a:endParaRPr lang="en-US" sz="3200" dirty="0"/>
          </a:p>
        </p:txBody>
      </p:sp>
      <p:sp>
        <p:nvSpPr>
          <p:cNvPr id="4" name="Footer Placeholder 3"/>
          <p:cNvSpPr>
            <a:spLocks noGrp="1"/>
          </p:cNvSpPr>
          <p:nvPr>
            <p:ph type="ftr" sz="quarter" idx="10"/>
          </p:nvPr>
        </p:nvSpPr>
        <p:spPr/>
        <p:txBody>
          <a:bodyPr/>
          <a:lstStyle/>
          <a:p>
            <a:r>
              <a:rPr lang="en-US" smtClean="0">
                <a:solidFill>
                  <a:prstClr val="black">
                    <a:tint val="75000"/>
                  </a:prstClr>
                </a:solidFill>
              </a:rPr>
              <a:t>NTTC Training – TY2016</a:t>
            </a:r>
            <a:endParaRPr lang="en-US">
              <a:solidFill>
                <a:prstClr val="black">
                  <a:tint val="75000"/>
                </a:prstClr>
              </a:solidFill>
            </a:endParaRPr>
          </a:p>
        </p:txBody>
      </p:sp>
      <p:sp>
        <p:nvSpPr>
          <p:cNvPr id="6" name="Slide Number Placeholder 5"/>
          <p:cNvSpPr>
            <a:spLocks noGrp="1"/>
          </p:cNvSpPr>
          <p:nvPr>
            <p:ph type="sldNum" sz="quarter" idx="11"/>
          </p:nvPr>
        </p:nvSpPr>
        <p:spPr/>
        <p:txBody>
          <a:bodyPr/>
          <a:lstStyle/>
          <a:p>
            <a:fld id="{338ED3A5-5DFD-4230-BB90-0044010B1AE1}" type="slidenum">
              <a:rPr lang="en-US" smtClean="0">
                <a:solidFill>
                  <a:prstClr val="black">
                    <a:tint val="75000"/>
                  </a:prstClr>
                </a:solidFill>
              </a:rPr>
              <a:pPr/>
              <a:t>52</a:t>
            </a:fld>
            <a:endParaRPr lang="en-US">
              <a:solidFill>
                <a:prstClr val="black">
                  <a:tint val="75000"/>
                </a:prstClr>
              </a:solidFill>
            </a:endParaRPr>
          </a:p>
        </p:txBody>
      </p:sp>
      <p:pic>
        <p:nvPicPr>
          <p:cNvPr id="61443" name="Content Placeholder 5"/>
          <p:cNvPicPr>
            <a:picLocks noGrp="1" noChangeAspect="1"/>
          </p:cNvPicPr>
          <p:nvPr>
            <p:ph sz="quarter" idx="12"/>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a:xfrm>
            <a:off x="159543" y="2075100"/>
            <a:ext cx="4252913" cy="2074863"/>
          </a:xfrm>
          <a:prstGeom prst="rect">
            <a:avLst/>
          </a:prstGeom>
        </p:spPr>
      </p:pic>
      <p:pic>
        <p:nvPicPr>
          <p:cNvPr id="61446" name="Picture 6"/>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572001" y="1524000"/>
            <a:ext cx="4191191" cy="4676585"/>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61447" name="TextBox 7"/>
          <p:cNvSpPr txBox="1">
            <a:spLocks noChangeArrowheads="1"/>
          </p:cNvSpPr>
          <p:nvPr/>
        </p:nvSpPr>
        <p:spPr bwMode="auto">
          <a:xfrm>
            <a:off x="457200" y="4440237"/>
            <a:ext cx="3960187" cy="92333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b="1" u="sng" dirty="0"/>
              <a:t>Enter all data </a:t>
            </a:r>
            <a:r>
              <a:rPr lang="en-US" altLang="en-US" b="1" dirty="0"/>
              <a:t>as it appears on the form.</a:t>
            </a:r>
          </a:p>
          <a:p>
            <a:r>
              <a:rPr lang="en-US" altLang="en-US" b="1" dirty="0"/>
              <a:t>It is not necessary to move data to</a:t>
            </a:r>
          </a:p>
          <a:p>
            <a:r>
              <a:rPr lang="en-US" altLang="en-US" b="1" dirty="0"/>
              <a:t>other boxes.</a:t>
            </a:r>
          </a:p>
        </p:txBody>
      </p:sp>
      <p:cxnSp>
        <p:nvCxnSpPr>
          <p:cNvPr id="5" name="Straight Arrow Connector 4"/>
          <p:cNvCxnSpPr/>
          <p:nvPr/>
        </p:nvCxnSpPr>
        <p:spPr>
          <a:xfrm>
            <a:off x="2286000" y="2971800"/>
            <a:ext cx="11430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90600" y="2743200"/>
            <a:ext cx="1189749" cy="369332"/>
          </a:xfrm>
          <a:prstGeom prst="rect">
            <a:avLst/>
          </a:prstGeom>
          <a:noFill/>
        </p:spPr>
        <p:txBody>
          <a:bodyPr wrap="none" rtlCol="0">
            <a:spAutoFit/>
          </a:bodyPr>
          <a:lstStyle/>
          <a:p>
            <a:r>
              <a:rPr lang="en-US" dirty="0" smtClean="0"/>
              <a:t>Click begin</a:t>
            </a:r>
            <a:endParaRPr lang="en-US" dirty="0"/>
          </a:p>
        </p:txBody>
      </p:sp>
    </p:spTree>
    <p:extLst>
      <p:ext uri="{BB962C8B-B14F-4D97-AF65-F5344CB8AC3E}">
        <p14:creationId xmlns:p14="http://schemas.microsoft.com/office/powerpoint/2010/main" val="36933919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Disability Retirements Code 3</a:t>
            </a:r>
            <a:endParaRPr lang="en-US" dirty="0"/>
          </a:p>
        </p:txBody>
      </p:sp>
      <p:sp>
        <p:nvSpPr>
          <p:cNvPr id="3" name="Footer Placeholder 2"/>
          <p:cNvSpPr>
            <a:spLocks noGrp="1"/>
          </p:cNvSpPr>
          <p:nvPr>
            <p:ph type="ftr" sz="quarter" idx="10"/>
          </p:nvPr>
        </p:nvSpPr>
        <p:spPr/>
        <p:txBody>
          <a:bodyPr/>
          <a:lstStyle/>
          <a:p>
            <a:r>
              <a:rPr lang="en-US" smtClean="0"/>
              <a:t>NTTC Training – TY2016</a:t>
            </a:r>
            <a:endParaRPr lang="en-US"/>
          </a:p>
        </p:txBody>
      </p:sp>
      <p:sp>
        <p:nvSpPr>
          <p:cNvPr id="5" name="Slide Number Placeholder 4"/>
          <p:cNvSpPr>
            <a:spLocks noGrp="1"/>
          </p:cNvSpPr>
          <p:nvPr>
            <p:ph type="sldNum" sz="quarter" idx="11"/>
          </p:nvPr>
        </p:nvSpPr>
        <p:spPr/>
        <p:txBody>
          <a:bodyPr/>
          <a:lstStyle/>
          <a:p>
            <a:fld id="{338ED3A5-5DFD-4230-BB90-0044010B1AE1}" type="slidenum">
              <a:rPr lang="en-US" smtClean="0"/>
              <a:pPr/>
              <a:t>53</a:t>
            </a:fld>
            <a:endParaRPr lang="en-US"/>
          </a:p>
        </p:txBody>
      </p:sp>
      <p:sp>
        <p:nvSpPr>
          <p:cNvPr id="51203" name="Content Placeholder 2"/>
          <p:cNvSpPr>
            <a:spLocks noGrp="1"/>
          </p:cNvSpPr>
          <p:nvPr>
            <p:ph sz="quarter" idx="12"/>
          </p:nvPr>
        </p:nvSpPr>
        <p:spPr/>
        <p:txBody>
          <a:bodyPr>
            <a:normAutofit fontScale="92500" lnSpcReduction="20000"/>
          </a:bodyPr>
          <a:lstStyle/>
          <a:p>
            <a:r>
              <a:rPr lang="en-US" altLang="en-US" dirty="0" smtClean="0"/>
              <a:t>Until taxpayer reaches employer’s minimum retirement age</a:t>
            </a:r>
          </a:p>
          <a:p>
            <a:pPr lvl="1"/>
            <a:r>
              <a:rPr lang="en-US" altLang="en-US" dirty="0" smtClean="0"/>
              <a:t>Disability payments taxed as wages</a:t>
            </a:r>
          </a:p>
          <a:p>
            <a:pPr lvl="1"/>
            <a:r>
              <a:rPr lang="en-US" altLang="en-US" dirty="0" smtClean="0"/>
              <a:t>Reported on 1040 line7, eligible for Earned Income Credit</a:t>
            </a:r>
          </a:p>
          <a:p>
            <a:r>
              <a:rPr lang="en-US" altLang="en-US" dirty="0" smtClean="0"/>
              <a:t>Once retirement age is reached</a:t>
            </a:r>
          </a:p>
          <a:p>
            <a:pPr lvl="1"/>
            <a:r>
              <a:rPr lang="en-US" altLang="en-US" dirty="0" smtClean="0"/>
              <a:t>Disability payment taxed as pension</a:t>
            </a:r>
            <a:r>
              <a:rPr lang="en-US" altLang="en-US" dirty="0" smtClean="0">
                <a:solidFill>
                  <a:srgbClr val="FF0000"/>
                </a:solidFill>
              </a:rPr>
              <a:t>*</a:t>
            </a:r>
            <a:r>
              <a:rPr lang="en-US" altLang="en-US" dirty="0" smtClean="0"/>
              <a:t> </a:t>
            </a:r>
          </a:p>
          <a:p>
            <a:pPr lvl="1"/>
            <a:r>
              <a:rPr lang="en-US" altLang="en-US" dirty="0" smtClean="0"/>
              <a:t>Reported on 1040 line 16</a:t>
            </a:r>
          </a:p>
        </p:txBody>
      </p:sp>
    </p:spTree>
    <p:extLst>
      <p:ext uri="{BB962C8B-B14F-4D97-AF65-F5344CB8AC3E}">
        <p14:creationId xmlns:p14="http://schemas.microsoft.com/office/powerpoint/2010/main" val="12542519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7886700" cy="1325563"/>
          </a:xfrm>
        </p:spPr>
        <p:txBody>
          <a:bodyPr/>
          <a:lstStyle/>
          <a:p>
            <a:pPr>
              <a:defRPr/>
            </a:pPr>
            <a:r>
              <a:rPr lang="en-US" dirty="0" smtClean="0"/>
              <a:t>Entry of Disability in TaxSlayer</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NTTC Training – TY2016</a:t>
            </a:r>
            <a:endParaRPr lang="en-US">
              <a:solidFill>
                <a:prstClr val="black">
                  <a:tint val="75000"/>
                </a:prstClr>
              </a:solidFill>
            </a:endParaRPr>
          </a:p>
        </p:txBody>
      </p:sp>
      <p:sp>
        <p:nvSpPr>
          <p:cNvPr id="5" name="Slide Number Placeholder 4"/>
          <p:cNvSpPr>
            <a:spLocks noGrp="1"/>
          </p:cNvSpPr>
          <p:nvPr>
            <p:ph type="sldNum" sz="quarter" idx="11"/>
          </p:nvPr>
        </p:nvSpPr>
        <p:spPr/>
        <p:txBody>
          <a:bodyPr/>
          <a:lstStyle/>
          <a:p>
            <a:fld id="{338ED3A5-5DFD-4230-BB90-0044010B1AE1}" type="slidenum">
              <a:rPr lang="en-US" smtClean="0">
                <a:solidFill>
                  <a:prstClr val="black">
                    <a:tint val="75000"/>
                  </a:prstClr>
                </a:solidFill>
              </a:rPr>
              <a:pPr/>
              <a:t>54</a:t>
            </a:fld>
            <a:endParaRPr lang="en-US">
              <a:solidFill>
                <a:prstClr val="black">
                  <a:tint val="75000"/>
                </a:prstClr>
              </a:solidFill>
            </a:endParaRPr>
          </a:p>
        </p:txBody>
      </p:sp>
      <p:pic>
        <p:nvPicPr>
          <p:cNvPr id="63491" name="Content Placeholder 5"/>
          <p:cNvPicPr>
            <a:picLocks noGrp="1" noChangeAspect="1"/>
          </p:cNvPicPr>
          <p:nvPr>
            <p:ph sz="quarter" idx="12"/>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a:xfrm>
            <a:off x="1981200" y="1295400"/>
            <a:ext cx="5014913" cy="4992624"/>
          </a:xfrm>
          <a:prstGeom prst="rect">
            <a:avLst/>
          </a:prstGeom>
        </p:spPr>
      </p:pic>
    </p:spTree>
    <p:extLst>
      <p:ext uri="{BB962C8B-B14F-4D97-AF65-F5344CB8AC3E}">
        <p14:creationId xmlns:p14="http://schemas.microsoft.com/office/powerpoint/2010/main" val="28124062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Civil Service Pensions</a:t>
            </a:r>
            <a:endParaRPr lang="en-US" dirty="0"/>
          </a:p>
        </p:txBody>
      </p:sp>
      <p:sp>
        <p:nvSpPr>
          <p:cNvPr id="3" name="Footer Placeholder 2"/>
          <p:cNvSpPr>
            <a:spLocks noGrp="1"/>
          </p:cNvSpPr>
          <p:nvPr>
            <p:ph type="ftr" sz="quarter" idx="10"/>
          </p:nvPr>
        </p:nvSpPr>
        <p:spPr/>
        <p:txBody>
          <a:bodyPr/>
          <a:lstStyle/>
          <a:p>
            <a:r>
              <a:rPr lang="en-US" smtClean="0"/>
              <a:t>NTTC Training – TY2016</a:t>
            </a:r>
            <a:endParaRPr lang="en-US"/>
          </a:p>
        </p:txBody>
      </p:sp>
      <p:sp>
        <p:nvSpPr>
          <p:cNvPr id="5" name="Slide Number Placeholder 4"/>
          <p:cNvSpPr>
            <a:spLocks noGrp="1"/>
          </p:cNvSpPr>
          <p:nvPr>
            <p:ph type="sldNum" sz="quarter" idx="11"/>
          </p:nvPr>
        </p:nvSpPr>
        <p:spPr/>
        <p:txBody>
          <a:bodyPr/>
          <a:lstStyle/>
          <a:p>
            <a:fld id="{338ED3A5-5DFD-4230-BB90-0044010B1AE1}" type="slidenum">
              <a:rPr lang="en-US" smtClean="0"/>
              <a:pPr/>
              <a:t>55</a:t>
            </a:fld>
            <a:endParaRPr lang="en-US"/>
          </a:p>
        </p:txBody>
      </p:sp>
      <p:sp>
        <p:nvSpPr>
          <p:cNvPr id="64515" name="Content Placeholder 2"/>
          <p:cNvSpPr>
            <a:spLocks noGrp="1"/>
          </p:cNvSpPr>
          <p:nvPr>
            <p:ph sz="quarter" idx="12"/>
          </p:nvPr>
        </p:nvSpPr>
        <p:spPr/>
        <p:txBody>
          <a:bodyPr>
            <a:normAutofit fontScale="77500" lnSpcReduction="20000"/>
          </a:bodyPr>
          <a:lstStyle/>
          <a:p>
            <a:r>
              <a:rPr lang="en-US" altLang="en-US" smtClean="0"/>
              <a:t>Same rules as private employer plans</a:t>
            </a:r>
          </a:p>
          <a:p>
            <a:r>
              <a:rPr lang="en-US" altLang="en-US" smtClean="0"/>
              <a:t>Slightly different form</a:t>
            </a:r>
          </a:p>
          <a:p>
            <a:r>
              <a:rPr lang="en-US" altLang="en-US" smtClean="0"/>
              <a:t>Box 5 has either health insurance charges or basis recovered this tax year</a:t>
            </a:r>
          </a:p>
          <a:p>
            <a:pPr lvl="1"/>
            <a:r>
              <a:rPr lang="en-US" altLang="en-US" smtClean="0"/>
              <a:t>Must ask the taxpayer what the amount is for</a:t>
            </a:r>
          </a:p>
          <a:p>
            <a:pPr lvl="1"/>
            <a:r>
              <a:rPr lang="en-US" altLang="en-US" smtClean="0"/>
              <a:t>Insurance charges are entered on the medical section of Schedule A</a:t>
            </a:r>
            <a:endParaRPr lang="en-US" altLang="en-US" dirty="0" smtClean="0"/>
          </a:p>
        </p:txBody>
      </p:sp>
    </p:spTree>
    <p:extLst>
      <p:ext uri="{BB962C8B-B14F-4D97-AF65-F5344CB8AC3E}">
        <p14:creationId xmlns:p14="http://schemas.microsoft.com/office/powerpoint/2010/main" val="27786688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Civil Service Pensions </a:t>
            </a:r>
            <a:r>
              <a:rPr lang="en-US" sz="3200" dirty="0" smtClean="0"/>
              <a:t>continued</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NTTC Training – TY2016</a:t>
            </a:r>
            <a:endParaRPr lang="en-US">
              <a:solidFill>
                <a:prstClr val="black">
                  <a:tint val="75000"/>
                </a:prstClr>
              </a:solidFill>
            </a:endParaRPr>
          </a:p>
        </p:txBody>
      </p:sp>
      <p:sp>
        <p:nvSpPr>
          <p:cNvPr id="5" name="Slide Number Placeholder 4"/>
          <p:cNvSpPr>
            <a:spLocks noGrp="1"/>
          </p:cNvSpPr>
          <p:nvPr>
            <p:ph type="sldNum" sz="quarter" idx="11"/>
          </p:nvPr>
        </p:nvSpPr>
        <p:spPr/>
        <p:txBody>
          <a:bodyPr/>
          <a:lstStyle/>
          <a:p>
            <a:fld id="{338ED3A5-5DFD-4230-BB90-0044010B1AE1}" type="slidenum">
              <a:rPr lang="en-US" smtClean="0">
                <a:solidFill>
                  <a:prstClr val="black">
                    <a:tint val="75000"/>
                  </a:prstClr>
                </a:solidFill>
              </a:rPr>
              <a:pPr/>
              <a:t>56</a:t>
            </a:fld>
            <a:endParaRPr lang="en-US">
              <a:solidFill>
                <a:prstClr val="black">
                  <a:tint val="75000"/>
                </a:prstClr>
              </a:solidFill>
            </a:endParaRPr>
          </a:p>
        </p:txBody>
      </p:sp>
      <p:sp>
        <p:nvSpPr>
          <p:cNvPr id="65539" name="Content Placeholder 2"/>
          <p:cNvSpPr>
            <a:spLocks noGrp="1"/>
          </p:cNvSpPr>
          <p:nvPr>
            <p:ph sz="quarter" idx="12"/>
          </p:nvPr>
        </p:nvSpPr>
        <p:spPr>
          <a:xfrm>
            <a:off x="914400" y="1981200"/>
            <a:ext cx="7391400" cy="4495800"/>
          </a:xfrm>
          <a:prstGeom prst="rect">
            <a:avLst/>
          </a:prstGeom>
        </p:spPr>
        <p:txBody>
          <a:bodyPr>
            <a:normAutofit fontScale="77500" lnSpcReduction="20000"/>
          </a:bodyPr>
          <a:lstStyle/>
          <a:p>
            <a:r>
              <a:rPr lang="en-US" altLang="en-US" sz="3200" dirty="0" smtClean="0"/>
              <a:t>Input exactly as on form</a:t>
            </a:r>
          </a:p>
          <a:p>
            <a:pPr lvl="1"/>
            <a:r>
              <a:rPr lang="en-US" altLang="en-US" sz="3200" dirty="0" smtClean="0"/>
              <a:t>Use simplified method if applicable</a:t>
            </a:r>
          </a:p>
          <a:p>
            <a:pPr lvl="2">
              <a:buClr>
                <a:schemeClr val="accent2">
                  <a:lumMod val="50000"/>
                </a:schemeClr>
              </a:buClr>
            </a:pPr>
            <a:r>
              <a:rPr lang="en-US" altLang="en-US" sz="3200" dirty="0" smtClean="0"/>
              <a:t>Simplified Method and Simplified General Rule are the same and are In Scope</a:t>
            </a:r>
          </a:p>
          <a:p>
            <a:pPr lvl="2">
              <a:buClr>
                <a:schemeClr val="accent2">
                  <a:lumMod val="50000"/>
                </a:schemeClr>
              </a:buClr>
            </a:pPr>
            <a:r>
              <a:rPr lang="en-US" altLang="en-US" sz="3200" dirty="0" smtClean="0"/>
              <a:t>General Rule is OUT OF SCOPE</a:t>
            </a:r>
          </a:p>
          <a:p>
            <a:pPr lvl="1"/>
            <a:r>
              <a:rPr lang="en-US" altLang="en-US" sz="3200" dirty="0" smtClean="0"/>
              <a:t>Use Public Safety Officer medical if applicable</a:t>
            </a:r>
          </a:p>
          <a:p>
            <a:pPr lvl="2">
              <a:buClr>
                <a:schemeClr val="accent2">
                  <a:lumMod val="50000"/>
                </a:schemeClr>
              </a:buClr>
            </a:pPr>
            <a:r>
              <a:rPr lang="en-US" altLang="en-US" sz="3200" dirty="0" smtClean="0"/>
              <a:t>Use Bogart Pension Calculator</a:t>
            </a:r>
          </a:p>
          <a:p>
            <a:pPr lvl="2">
              <a:buClr>
                <a:schemeClr val="accent2">
                  <a:lumMod val="50000"/>
                </a:schemeClr>
              </a:buClr>
            </a:pPr>
            <a:r>
              <a:rPr lang="en-US" altLang="en-US" dirty="0">
                <a:hlinkClick r:id="rId3"/>
              </a:rPr>
              <a:t>http://tools.cotaxaide.org/Annuity%20Calculator.html</a:t>
            </a:r>
            <a:endParaRPr lang="en-US" altLang="en-US" dirty="0" smtClean="0"/>
          </a:p>
          <a:p>
            <a:pPr lvl="2">
              <a:buClr>
                <a:schemeClr val="accent2">
                  <a:lumMod val="50000"/>
                </a:schemeClr>
              </a:buClr>
            </a:pPr>
            <a:r>
              <a:rPr lang="en-US" altLang="en-US" sz="3200" dirty="0" smtClean="0"/>
              <a:t>Check box to indicate for Public Safety Officer</a:t>
            </a:r>
          </a:p>
        </p:txBody>
      </p:sp>
    </p:spTree>
    <p:extLst>
      <p:ext uri="{BB962C8B-B14F-4D97-AF65-F5344CB8AC3E}">
        <p14:creationId xmlns:p14="http://schemas.microsoft.com/office/powerpoint/2010/main" val="6724333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Bogart Pension Calculator with PSO</a:t>
            </a:r>
            <a:endParaRPr lang="en-US" dirty="0"/>
          </a:p>
        </p:txBody>
      </p:sp>
      <p:sp>
        <p:nvSpPr>
          <p:cNvPr id="7" name="Footer Placeholder 6"/>
          <p:cNvSpPr>
            <a:spLocks noGrp="1"/>
          </p:cNvSpPr>
          <p:nvPr>
            <p:ph type="ftr" sz="quarter" idx="10"/>
          </p:nvPr>
        </p:nvSpPr>
        <p:spPr/>
        <p:txBody>
          <a:bodyPr/>
          <a:lstStyle/>
          <a:p>
            <a:r>
              <a:rPr lang="en-US" smtClean="0">
                <a:solidFill>
                  <a:prstClr val="black">
                    <a:tint val="75000"/>
                  </a:prstClr>
                </a:solidFill>
              </a:rPr>
              <a:t>NTTC Training – TY2016</a:t>
            </a:r>
            <a:endParaRPr lang="en-US">
              <a:solidFill>
                <a:prstClr val="black">
                  <a:tint val="75000"/>
                </a:prstClr>
              </a:solidFill>
            </a:endParaRPr>
          </a:p>
        </p:txBody>
      </p:sp>
      <p:sp>
        <p:nvSpPr>
          <p:cNvPr id="8" name="Slide Number Placeholder 7"/>
          <p:cNvSpPr>
            <a:spLocks noGrp="1"/>
          </p:cNvSpPr>
          <p:nvPr>
            <p:ph type="sldNum" sz="quarter" idx="11"/>
          </p:nvPr>
        </p:nvSpPr>
        <p:spPr/>
        <p:txBody>
          <a:bodyPr/>
          <a:lstStyle/>
          <a:p>
            <a:fld id="{338ED3A5-5DFD-4230-BB90-0044010B1AE1}" type="slidenum">
              <a:rPr lang="en-US" smtClean="0">
                <a:solidFill>
                  <a:prstClr val="black">
                    <a:tint val="75000"/>
                  </a:prstClr>
                </a:solidFill>
              </a:rPr>
              <a:pPr/>
              <a:t>57</a:t>
            </a:fld>
            <a:endParaRPr lang="en-US">
              <a:solidFill>
                <a:prstClr val="black">
                  <a:tint val="75000"/>
                </a:prstClr>
              </a:solidFill>
            </a:endParaRPr>
          </a:p>
        </p:txBody>
      </p:sp>
      <p:pic>
        <p:nvPicPr>
          <p:cNvPr id="6" name="Content Placeholder 5"/>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1330172" y="2133600"/>
            <a:ext cx="6791632" cy="3886200"/>
          </a:xfrm>
        </p:spPr>
      </p:pic>
      <p:sp>
        <p:nvSpPr>
          <p:cNvPr id="5" name="TextBox 4"/>
          <p:cNvSpPr txBox="1"/>
          <p:nvPr/>
        </p:nvSpPr>
        <p:spPr>
          <a:xfrm>
            <a:off x="1295400" y="1752600"/>
            <a:ext cx="6553200" cy="400110"/>
          </a:xfrm>
          <a:prstGeom prst="rect">
            <a:avLst/>
          </a:prstGeom>
          <a:noFill/>
        </p:spPr>
        <p:txBody>
          <a:bodyPr wrap="square" rtlCol="0">
            <a:spAutoFit/>
          </a:bodyPr>
          <a:lstStyle/>
          <a:p>
            <a:pPr algn="ctr"/>
            <a:r>
              <a:rPr lang="en-US" sz="2000" dirty="0">
                <a:hlinkClick r:id="rId3"/>
              </a:rPr>
              <a:t>http://tools.cotaxaide.org/Annuity%20Calculator.html</a:t>
            </a:r>
            <a:endParaRPr lang="en-US" sz="2000" dirty="0"/>
          </a:p>
        </p:txBody>
      </p:sp>
    </p:spTree>
    <p:extLst>
      <p:ext uri="{BB962C8B-B14F-4D97-AF65-F5344CB8AC3E}">
        <p14:creationId xmlns:p14="http://schemas.microsoft.com/office/powerpoint/2010/main" val="20755708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263"/>
            <a:ext cx="7391400" cy="1074737"/>
          </a:xfrm>
        </p:spPr>
        <p:txBody>
          <a:bodyPr/>
          <a:lstStyle/>
          <a:p>
            <a:pPr eaLnBrk="1" fontAlgn="auto" hangingPunct="1">
              <a:spcAft>
                <a:spcPts val="0"/>
              </a:spcAft>
              <a:defRPr/>
            </a:pPr>
            <a:r>
              <a:rPr lang="en-US" dirty="0" smtClean="0"/>
              <a:t>CSA 1099-R </a:t>
            </a:r>
            <a:endParaRPr lang="en-US" dirty="0"/>
          </a:p>
        </p:txBody>
      </p:sp>
      <p:sp>
        <p:nvSpPr>
          <p:cNvPr id="5" name="Footer Placeholder 4"/>
          <p:cNvSpPr>
            <a:spLocks noGrp="1"/>
          </p:cNvSpPr>
          <p:nvPr>
            <p:ph type="ftr" sz="quarter" idx="10"/>
          </p:nvPr>
        </p:nvSpPr>
        <p:spPr/>
        <p:txBody>
          <a:bodyPr/>
          <a:lstStyle/>
          <a:p>
            <a:r>
              <a:rPr lang="en-US" smtClean="0">
                <a:solidFill>
                  <a:prstClr val="black">
                    <a:tint val="75000"/>
                  </a:prstClr>
                </a:solidFill>
              </a:rPr>
              <a:t>NTTC Training – TY2016</a:t>
            </a:r>
            <a:endParaRPr lang="en-US">
              <a:solidFill>
                <a:prstClr val="black">
                  <a:tint val="75000"/>
                </a:prstClr>
              </a:solidFill>
            </a:endParaRPr>
          </a:p>
        </p:txBody>
      </p:sp>
      <p:sp>
        <p:nvSpPr>
          <p:cNvPr id="16" name="Slide Number Placeholder 15"/>
          <p:cNvSpPr>
            <a:spLocks noGrp="1"/>
          </p:cNvSpPr>
          <p:nvPr>
            <p:ph type="sldNum" sz="quarter" idx="11"/>
          </p:nvPr>
        </p:nvSpPr>
        <p:spPr/>
        <p:txBody>
          <a:bodyPr/>
          <a:lstStyle/>
          <a:p>
            <a:fld id="{338ED3A5-5DFD-4230-BB90-0044010B1AE1}" type="slidenum">
              <a:rPr lang="en-US" smtClean="0">
                <a:solidFill>
                  <a:prstClr val="black">
                    <a:tint val="75000"/>
                  </a:prstClr>
                </a:solidFill>
              </a:rPr>
              <a:pPr/>
              <a:t>58</a:t>
            </a:fld>
            <a:endParaRPr lang="en-US">
              <a:solidFill>
                <a:prstClr val="black">
                  <a:tint val="75000"/>
                </a:prstClr>
              </a:solidFill>
            </a:endParaRPr>
          </a:p>
        </p:txBody>
      </p:sp>
      <p:pic>
        <p:nvPicPr>
          <p:cNvPr id="6656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 y="1600200"/>
            <a:ext cx="7924800" cy="4191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6918325" y="2667000"/>
            <a:ext cx="1554163" cy="4572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a:off x="6918325" y="3124200"/>
            <a:ext cx="1554163" cy="4572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a:off x="6918325" y="3581400"/>
            <a:ext cx="1554163" cy="4572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a:off x="990600" y="4038600"/>
            <a:ext cx="1676400" cy="4572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992188" y="3124200"/>
            <a:ext cx="1673225" cy="9144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a:off x="993775" y="4519613"/>
            <a:ext cx="1670050" cy="4572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cxnSp>
        <p:nvCxnSpPr>
          <p:cNvPr id="12" name="Straight Arrow Connector 11"/>
          <p:cNvCxnSpPr/>
          <p:nvPr/>
        </p:nvCxnSpPr>
        <p:spPr>
          <a:xfrm flipH="1" flipV="1">
            <a:off x="2244725" y="3708400"/>
            <a:ext cx="879475" cy="254000"/>
          </a:xfrm>
          <a:prstGeom prst="straightConnector1">
            <a:avLst/>
          </a:prstGeom>
          <a:ln w="5715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3124200" y="3688140"/>
            <a:ext cx="3200400" cy="1569660"/>
          </a:xfrm>
          <a:prstGeom prst="rect">
            <a:avLst/>
          </a:prstGeom>
          <a:noFill/>
          <a:ln w="57150">
            <a:solidFill>
              <a:schemeClr val="tx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r>
              <a:rPr lang="en-US" altLang="en-US" sz="2400" dirty="0" smtClean="0">
                <a:solidFill>
                  <a:srgbClr val="0000FF"/>
                </a:solidFill>
              </a:rPr>
              <a:t>Health Insurance </a:t>
            </a:r>
            <a:r>
              <a:rPr lang="en-US" altLang="en-US" sz="2400" dirty="0">
                <a:solidFill>
                  <a:srgbClr val="0000FF"/>
                </a:solidFill>
              </a:rPr>
              <a:t>premium or basis recovered in tax year  or both</a:t>
            </a:r>
          </a:p>
        </p:txBody>
      </p:sp>
      <p:sp>
        <p:nvSpPr>
          <p:cNvPr id="15" name="Rectangle 14"/>
          <p:cNvSpPr/>
          <p:nvPr/>
        </p:nvSpPr>
        <p:spPr>
          <a:xfrm>
            <a:off x="6918325" y="4071938"/>
            <a:ext cx="1554163" cy="4572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6575" name="TextBox 2"/>
          <p:cNvSpPr txBox="1">
            <a:spLocks noChangeArrowheads="1"/>
          </p:cNvSpPr>
          <p:nvPr/>
        </p:nvSpPr>
        <p:spPr bwMode="auto">
          <a:xfrm>
            <a:off x="6570663" y="1828800"/>
            <a:ext cx="973137"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r>
              <a:rPr lang="en-US" altLang="en-US" sz="2800" dirty="0"/>
              <a:t>20XX</a:t>
            </a:r>
          </a:p>
        </p:txBody>
      </p:sp>
      <p:sp>
        <p:nvSpPr>
          <p:cNvPr id="3" name="Rectangle 2"/>
          <p:cNvSpPr/>
          <p:nvPr/>
        </p:nvSpPr>
        <p:spPr>
          <a:xfrm>
            <a:off x="6629400" y="1949450"/>
            <a:ext cx="1025842" cy="336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rPr>
              <a:t>2016</a:t>
            </a:r>
            <a:endParaRPr lang="en-US" sz="2800" b="1" dirty="0">
              <a:solidFill>
                <a:schemeClr val="tx1"/>
              </a:solidFill>
            </a:endParaRPr>
          </a:p>
        </p:txBody>
      </p:sp>
      <p:sp>
        <p:nvSpPr>
          <p:cNvPr id="8" name="TextBox 7"/>
          <p:cNvSpPr txBox="1"/>
          <p:nvPr/>
        </p:nvSpPr>
        <p:spPr>
          <a:xfrm>
            <a:off x="1600200" y="5410200"/>
            <a:ext cx="6510885" cy="461665"/>
          </a:xfrm>
          <a:prstGeom prst="rect">
            <a:avLst/>
          </a:prstGeom>
          <a:solidFill>
            <a:schemeClr val="bg1"/>
          </a:solidFill>
          <a:ln w="38100">
            <a:solidFill>
              <a:schemeClr val="tx2">
                <a:lumMod val="60000"/>
                <a:lumOff val="40000"/>
              </a:schemeClr>
            </a:solidFill>
          </a:ln>
        </p:spPr>
        <p:txBody>
          <a:bodyPr wrap="none" rtlCol="0">
            <a:spAutoFit/>
          </a:bodyPr>
          <a:lstStyle/>
          <a:p>
            <a:r>
              <a:rPr lang="en-US" sz="2400" b="1" dirty="0" smtClean="0">
                <a:solidFill>
                  <a:srgbClr val="0070C0"/>
                </a:solidFill>
              </a:rPr>
              <a:t>If health Insurance premium, enter on Schedule A</a:t>
            </a:r>
            <a:endParaRPr lang="en-US" sz="2400" b="1" dirty="0">
              <a:solidFill>
                <a:srgbClr val="0070C0"/>
              </a:solidFill>
            </a:endParaRPr>
          </a:p>
        </p:txBody>
      </p:sp>
    </p:spTree>
    <p:extLst>
      <p:ext uri="{BB962C8B-B14F-4D97-AF65-F5344CB8AC3E}">
        <p14:creationId xmlns:p14="http://schemas.microsoft.com/office/powerpoint/2010/main" val="396225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par>
                          <p:cTn id="29" fill="hold" nodeType="afterGroup">
                            <p:stCondLst>
                              <p:cond delay="0"/>
                            </p:stCondLst>
                            <p:childTnLst>
                              <p:par>
                                <p:cTn id="30" presetID="1"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par>
                          <p:cTn id="32" fill="hold" nodeType="afterGroup">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7" grpId="0" animBg="1"/>
      <p:bldP spid="13" grpId="0" animBg="1"/>
      <p:bldP spid="14" grpId="0" animBg="1"/>
      <p:bldP spid="1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fontAlgn="auto" hangingPunct="1">
              <a:spcAft>
                <a:spcPts val="0"/>
              </a:spcAft>
              <a:defRPr/>
            </a:pPr>
            <a:r>
              <a:rPr lang="en-US" dirty="0" smtClean="0"/>
              <a:t>Taxable Distributions</a:t>
            </a:r>
          </a:p>
        </p:txBody>
      </p:sp>
      <p:sp>
        <p:nvSpPr>
          <p:cNvPr id="3" name="Footer Placeholder 2"/>
          <p:cNvSpPr>
            <a:spLocks noGrp="1"/>
          </p:cNvSpPr>
          <p:nvPr>
            <p:ph type="ftr" sz="quarter" idx="10"/>
          </p:nvPr>
        </p:nvSpPr>
        <p:spPr/>
        <p:txBody>
          <a:bodyPr/>
          <a:lstStyle/>
          <a:p>
            <a:r>
              <a:rPr lang="en-US" smtClean="0">
                <a:solidFill>
                  <a:prstClr val="black">
                    <a:tint val="75000"/>
                  </a:prstClr>
                </a:solidFill>
              </a:rPr>
              <a:t>NTTC Training – TY2016</a:t>
            </a:r>
            <a:endParaRPr lang="en-US">
              <a:solidFill>
                <a:prstClr val="black">
                  <a:tint val="75000"/>
                </a:prstClr>
              </a:solidFill>
            </a:endParaRPr>
          </a:p>
        </p:txBody>
      </p:sp>
      <p:sp>
        <p:nvSpPr>
          <p:cNvPr id="4" name="Slide Number Placeholder 3"/>
          <p:cNvSpPr>
            <a:spLocks noGrp="1"/>
          </p:cNvSpPr>
          <p:nvPr>
            <p:ph type="sldNum" sz="quarter" idx="11"/>
          </p:nvPr>
        </p:nvSpPr>
        <p:spPr/>
        <p:txBody>
          <a:bodyPr/>
          <a:lstStyle/>
          <a:p>
            <a:fld id="{338ED3A5-5DFD-4230-BB90-0044010B1AE1}" type="slidenum">
              <a:rPr lang="en-US" smtClean="0">
                <a:solidFill>
                  <a:prstClr val="black">
                    <a:tint val="75000"/>
                  </a:prstClr>
                </a:solidFill>
              </a:rPr>
              <a:pPr/>
              <a:t>59</a:t>
            </a:fld>
            <a:endParaRPr lang="en-US">
              <a:solidFill>
                <a:prstClr val="black">
                  <a:tint val="75000"/>
                </a:prstClr>
              </a:solidFill>
            </a:endParaRPr>
          </a:p>
        </p:txBody>
      </p:sp>
      <p:sp>
        <p:nvSpPr>
          <p:cNvPr id="56323" name="Content Placeholder 2"/>
          <p:cNvSpPr>
            <a:spLocks noGrp="1"/>
          </p:cNvSpPr>
          <p:nvPr>
            <p:ph sz="quarter" idx="12"/>
          </p:nvPr>
        </p:nvSpPr>
        <p:spPr>
          <a:xfrm>
            <a:off x="914400" y="1812925"/>
            <a:ext cx="7391400" cy="4495800"/>
          </a:xfrm>
          <a:prstGeom prst="rect">
            <a:avLst/>
          </a:prstGeom>
        </p:spPr>
        <p:txBody>
          <a:bodyPr rtlCol="0">
            <a:normAutofit fontScale="85000" lnSpcReduction="20000"/>
          </a:bodyPr>
          <a:lstStyle/>
          <a:p>
            <a:pPr eaLnBrk="1" fontAlgn="auto" hangingPunct="1">
              <a:spcAft>
                <a:spcPts val="0"/>
              </a:spcAft>
              <a:buClr>
                <a:schemeClr val="accent2">
                  <a:lumMod val="50000"/>
                </a:schemeClr>
              </a:buClr>
              <a:defRPr/>
            </a:pPr>
            <a:r>
              <a:rPr lang="en-US" altLang="en-US" dirty="0" smtClean="0"/>
              <a:t>Payer reports taxable portion of distribution in</a:t>
            </a:r>
            <a:r>
              <a:rPr lang="en-US" altLang="en-US" dirty="0"/>
              <a:t> Box 2a</a:t>
            </a:r>
            <a:r>
              <a:rPr lang="en-US" altLang="en-US" dirty="0" smtClean="0"/>
              <a:t> on Form 1099-R</a:t>
            </a:r>
          </a:p>
          <a:p>
            <a:pPr eaLnBrk="1" fontAlgn="auto" hangingPunct="1">
              <a:spcAft>
                <a:spcPts val="0"/>
              </a:spcAft>
              <a:buClr>
                <a:schemeClr val="accent2">
                  <a:lumMod val="50000"/>
                </a:schemeClr>
              </a:buClr>
              <a:defRPr/>
            </a:pPr>
            <a:r>
              <a:rPr lang="en-US" altLang="en-US" dirty="0" smtClean="0"/>
              <a:t>Retirement plans are funded by either before-tax or after-tax contributions</a:t>
            </a:r>
          </a:p>
          <a:p>
            <a:pPr lvl="1" eaLnBrk="1" fontAlgn="auto" hangingPunct="1">
              <a:spcAft>
                <a:spcPts val="0"/>
              </a:spcAft>
              <a:buClr>
                <a:schemeClr val="bg2">
                  <a:lumMod val="25000"/>
                </a:schemeClr>
              </a:buClr>
              <a:defRPr/>
            </a:pPr>
            <a:r>
              <a:rPr lang="en-US" altLang="en-US" dirty="0" smtClean="0"/>
              <a:t>Before-tax – entire distribution will be fully taxable</a:t>
            </a:r>
          </a:p>
          <a:p>
            <a:pPr lvl="1" eaLnBrk="1" fontAlgn="auto" hangingPunct="1">
              <a:spcAft>
                <a:spcPts val="0"/>
              </a:spcAft>
              <a:buClr>
                <a:schemeClr val="bg2">
                  <a:lumMod val="25000"/>
                </a:schemeClr>
              </a:buClr>
              <a:defRPr/>
            </a:pPr>
            <a:r>
              <a:rPr lang="en-US" altLang="en-US" dirty="0" smtClean="0"/>
              <a:t>After-tax – distributions partially taxable (box 9b Form 1099-R)</a:t>
            </a:r>
          </a:p>
          <a:p>
            <a:pPr marL="1087438" lvl="2" indent="0" eaLnBrk="1" fontAlgn="auto" hangingPunct="1">
              <a:spcAft>
                <a:spcPts val="0"/>
              </a:spcAft>
              <a:buClr>
                <a:schemeClr val="accent6">
                  <a:lumMod val="50000"/>
                </a:schemeClr>
              </a:buClr>
              <a:buNone/>
              <a:defRPr/>
            </a:pPr>
            <a:r>
              <a:rPr lang="en-US" altLang="en-US" dirty="0" smtClean="0"/>
              <a:t>“Taxable amount not determined” checked</a:t>
            </a:r>
          </a:p>
        </p:txBody>
      </p:sp>
    </p:spTree>
    <p:extLst>
      <p:ext uri="{BB962C8B-B14F-4D97-AF65-F5344CB8AC3E}">
        <p14:creationId xmlns:p14="http://schemas.microsoft.com/office/powerpoint/2010/main" val="2497535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2052638"/>
            <a:ext cx="6151562" cy="655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914400" y="68263"/>
            <a:ext cx="7391400" cy="1074737"/>
          </a:xfrm>
        </p:spPr>
        <p:txBody>
          <a:bodyPr/>
          <a:lstStyle/>
          <a:p>
            <a:pPr eaLnBrk="1" fontAlgn="auto" hangingPunct="1">
              <a:spcAft>
                <a:spcPts val="0"/>
              </a:spcAft>
              <a:defRPr/>
            </a:pPr>
            <a:r>
              <a:rPr lang="en-US" dirty="0" smtClean="0"/>
              <a:t>Intake and Interview</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NTTC Training – TY2016</a:t>
            </a:r>
            <a:endParaRPr lang="en-US">
              <a:solidFill>
                <a:prstClr val="black">
                  <a:tint val="75000"/>
                </a:prstClr>
              </a:solidFill>
            </a:endParaRPr>
          </a:p>
        </p:txBody>
      </p:sp>
      <p:sp>
        <p:nvSpPr>
          <p:cNvPr id="5" name="Slide Number Placeholder 4"/>
          <p:cNvSpPr>
            <a:spLocks noGrp="1"/>
          </p:cNvSpPr>
          <p:nvPr>
            <p:ph type="sldNum" sz="quarter" idx="11"/>
          </p:nvPr>
        </p:nvSpPr>
        <p:spPr/>
        <p:txBody>
          <a:bodyPr/>
          <a:lstStyle/>
          <a:p>
            <a:fld id="{338ED3A5-5DFD-4230-BB90-0044010B1AE1}" type="slidenum">
              <a:rPr lang="en-US" smtClean="0">
                <a:solidFill>
                  <a:prstClr val="black">
                    <a:tint val="75000"/>
                  </a:prstClr>
                </a:solidFill>
              </a:rPr>
              <a:pPr/>
              <a:t>6</a:t>
            </a:fld>
            <a:endParaRPr lang="en-US">
              <a:solidFill>
                <a:prstClr val="black">
                  <a:tint val="75000"/>
                </a:prstClr>
              </a:solidFill>
            </a:endParaRPr>
          </a:p>
        </p:txBody>
      </p:sp>
      <p:pic>
        <p:nvPicPr>
          <p:cNvPr id="15366" name="Picture 6" descr="C:\Users\McHugh\AppData\Local\Microsoft\Windows\Temporary Internet Files\Content.IE5\FD9GFCA2\MC90033254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0169" y="28575"/>
            <a:ext cx="1917056" cy="115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300" y="2695575"/>
            <a:ext cx="8639175"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8"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425" y="3235325"/>
            <a:ext cx="7165975" cy="261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81929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fontAlgn="auto" hangingPunct="1">
              <a:spcAft>
                <a:spcPts val="0"/>
              </a:spcAft>
              <a:defRPr/>
            </a:pPr>
            <a:r>
              <a:rPr lang="en-US" dirty="0" smtClean="0"/>
              <a:t>Taxable Distributions</a:t>
            </a:r>
          </a:p>
        </p:txBody>
      </p:sp>
      <p:sp>
        <p:nvSpPr>
          <p:cNvPr id="3" name="Footer Placeholder 2"/>
          <p:cNvSpPr>
            <a:spLocks noGrp="1"/>
          </p:cNvSpPr>
          <p:nvPr>
            <p:ph type="ftr" sz="quarter" idx="10"/>
          </p:nvPr>
        </p:nvSpPr>
        <p:spPr/>
        <p:txBody>
          <a:bodyPr/>
          <a:lstStyle/>
          <a:p>
            <a:r>
              <a:rPr lang="en-US" smtClean="0">
                <a:solidFill>
                  <a:prstClr val="black">
                    <a:tint val="75000"/>
                  </a:prstClr>
                </a:solidFill>
              </a:rPr>
              <a:t>NTTC Training – TY2016</a:t>
            </a:r>
            <a:endParaRPr lang="en-US">
              <a:solidFill>
                <a:prstClr val="black">
                  <a:tint val="75000"/>
                </a:prstClr>
              </a:solidFill>
            </a:endParaRPr>
          </a:p>
        </p:txBody>
      </p:sp>
      <p:sp>
        <p:nvSpPr>
          <p:cNvPr id="4" name="Slide Number Placeholder 3"/>
          <p:cNvSpPr>
            <a:spLocks noGrp="1"/>
          </p:cNvSpPr>
          <p:nvPr>
            <p:ph type="sldNum" sz="quarter" idx="11"/>
          </p:nvPr>
        </p:nvSpPr>
        <p:spPr/>
        <p:txBody>
          <a:bodyPr/>
          <a:lstStyle/>
          <a:p>
            <a:fld id="{338ED3A5-5DFD-4230-BB90-0044010B1AE1}" type="slidenum">
              <a:rPr lang="en-US" smtClean="0">
                <a:solidFill>
                  <a:prstClr val="black">
                    <a:tint val="75000"/>
                  </a:prstClr>
                </a:solidFill>
              </a:rPr>
              <a:pPr/>
              <a:t>60</a:t>
            </a:fld>
            <a:endParaRPr lang="en-US">
              <a:solidFill>
                <a:prstClr val="black">
                  <a:tint val="75000"/>
                </a:prstClr>
              </a:solidFill>
            </a:endParaRPr>
          </a:p>
        </p:txBody>
      </p:sp>
      <p:sp>
        <p:nvSpPr>
          <p:cNvPr id="68611" name="Content Placeholder 2"/>
          <p:cNvSpPr>
            <a:spLocks noGrp="1"/>
          </p:cNvSpPr>
          <p:nvPr>
            <p:ph sz="quarter" idx="12"/>
          </p:nvPr>
        </p:nvSpPr>
        <p:spPr>
          <a:xfrm>
            <a:off x="914400" y="2209800"/>
            <a:ext cx="7391400" cy="4495800"/>
          </a:xfrm>
          <a:prstGeom prst="rect">
            <a:avLst/>
          </a:prstGeom>
        </p:spPr>
        <p:txBody>
          <a:bodyPr/>
          <a:lstStyle/>
          <a:p>
            <a:pPr eaLnBrk="1" hangingPunct="1"/>
            <a:r>
              <a:rPr lang="en-US" altLang="en-US" sz="3600" dirty="0" smtClean="0"/>
              <a:t>Two methods used to figure taxable portion</a:t>
            </a:r>
          </a:p>
          <a:p>
            <a:pPr lvl="1" eaLnBrk="1" hangingPunct="1"/>
            <a:r>
              <a:rPr lang="en-US" altLang="en-US" sz="3600" dirty="0" smtClean="0"/>
              <a:t>General Rule – </a:t>
            </a:r>
            <a:r>
              <a:rPr lang="en-US" altLang="en-US" sz="3600" dirty="0" smtClean="0">
                <a:solidFill>
                  <a:srgbClr val="0000FF"/>
                </a:solidFill>
              </a:rPr>
              <a:t>Out of Scope</a:t>
            </a:r>
            <a:endParaRPr lang="en-US" altLang="en-US" sz="3600" dirty="0" smtClean="0"/>
          </a:p>
          <a:p>
            <a:pPr lvl="1" eaLnBrk="1" hangingPunct="1"/>
            <a:r>
              <a:rPr lang="en-US" altLang="en-US" sz="3600" dirty="0" smtClean="0"/>
              <a:t>Simplified Method/Simplified General Rule – </a:t>
            </a:r>
            <a:r>
              <a:rPr lang="en-US" altLang="en-US" sz="3600" dirty="0" smtClean="0">
                <a:solidFill>
                  <a:srgbClr val="0000FF"/>
                </a:solidFill>
              </a:rPr>
              <a:t> In scope</a:t>
            </a:r>
            <a:endParaRPr lang="en-US" altLang="en-US" sz="3600" dirty="0" smtClean="0"/>
          </a:p>
          <a:p>
            <a:pPr marL="0" indent="0" eaLnBrk="1" hangingPunct="1">
              <a:buNone/>
            </a:pPr>
            <a:endParaRPr lang="en-US" altLang="en-US" dirty="0" smtClean="0"/>
          </a:p>
        </p:txBody>
      </p:sp>
    </p:spTree>
    <p:extLst>
      <p:ext uri="{BB962C8B-B14F-4D97-AF65-F5344CB8AC3E}">
        <p14:creationId xmlns:p14="http://schemas.microsoft.com/office/powerpoint/2010/main" val="12831199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pPr eaLnBrk="1" fontAlgn="auto" hangingPunct="1">
              <a:spcAft>
                <a:spcPts val="0"/>
              </a:spcAft>
              <a:defRPr/>
            </a:pPr>
            <a:r>
              <a:rPr lang="en-US" smtClean="0"/>
              <a:t>Simplified Method Information Needed</a:t>
            </a:r>
            <a:endParaRPr lang="en-US" dirty="0" smtClean="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NTTC Training – TY2016</a:t>
            </a:r>
            <a:endParaRPr lang="en-US">
              <a:solidFill>
                <a:prstClr val="black">
                  <a:tint val="75000"/>
                </a:prstClr>
              </a:solidFill>
            </a:endParaRPr>
          </a:p>
        </p:txBody>
      </p:sp>
      <p:sp>
        <p:nvSpPr>
          <p:cNvPr id="4" name="Slide Number Placeholder 3"/>
          <p:cNvSpPr>
            <a:spLocks noGrp="1"/>
          </p:cNvSpPr>
          <p:nvPr>
            <p:ph type="sldNum" sz="quarter" idx="11"/>
          </p:nvPr>
        </p:nvSpPr>
        <p:spPr/>
        <p:txBody>
          <a:bodyPr/>
          <a:lstStyle/>
          <a:p>
            <a:fld id="{338ED3A5-5DFD-4230-BB90-0044010B1AE1}" type="slidenum">
              <a:rPr lang="en-US" smtClean="0">
                <a:solidFill>
                  <a:prstClr val="black">
                    <a:tint val="75000"/>
                  </a:prstClr>
                </a:solidFill>
              </a:rPr>
              <a:pPr/>
              <a:t>61</a:t>
            </a:fld>
            <a:endParaRPr lang="en-US">
              <a:solidFill>
                <a:prstClr val="black">
                  <a:tint val="75000"/>
                </a:prstClr>
              </a:solidFill>
            </a:endParaRPr>
          </a:p>
        </p:txBody>
      </p:sp>
      <p:sp>
        <p:nvSpPr>
          <p:cNvPr id="69635" name="Content Placeholder 2"/>
          <p:cNvSpPr>
            <a:spLocks noGrp="1"/>
          </p:cNvSpPr>
          <p:nvPr>
            <p:ph sz="quarter" idx="12"/>
          </p:nvPr>
        </p:nvSpPr>
        <p:spPr>
          <a:xfrm>
            <a:off x="946453" y="1899989"/>
            <a:ext cx="7391400" cy="4313238"/>
          </a:xfrm>
          <a:prstGeom prst="rect">
            <a:avLst/>
          </a:prstGeom>
          <a:ln>
            <a:solidFill>
              <a:schemeClr val="accent1"/>
            </a:solidFill>
          </a:ln>
        </p:spPr>
        <p:txBody>
          <a:bodyPr>
            <a:normAutofit fontScale="77500" lnSpcReduction="20000"/>
          </a:bodyPr>
          <a:lstStyle/>
          <a:p>
            <a:pPr eaLnBrk="1" hangingPunct="1"/>
            <a:r>
              <a:rPr lang="en-US" altLang="en-US" dirty="0" smtClean="0"/>
              <a:t>To calculate you will need:</a:t>
            </a:r>
          </a:p>
          <a:p>
            <a:pPr lvl="1" eaLnBrk="1" hangingPunct="1"/>
            <a:r>
              <a:rPr lang="en-US" altLang="en-US" sz="2600" dirty="0" smtClean="0"/>
              <a:t>Gross distribution amount (from 1099-R Box 1)</a:t>
            </a:r>
          </a:p>
          <a:p>
            <a:pPr lvl="1" eaLnBrk="1" hangingPunct="1"/>
            <a:r>
              <a:rPr lang="en-US" altLang="en-US" sz="2600" dirty="0" smtClean="0"/>
              <a:t>Cost in plan (Box 9b Form 1099-R or Box 3 RRB-1099R)</a:t>
            </a:r>
          </a:p>
          <a:p>
            <a:pPr lvl="1"/>
            <a:r>
              <a:rPr lang="en-US" altLang="en-US" sz="2600" dirty="0" smtClean="0"/>
              <a:t>Annuity Start Date – Relies on good interview if the spouse receives the annuity and does not remember the start date</a:t>
            </a:r>
          </a:p>
          <a:p>
            <a:pPr lvl="1" eaLnBrk="1" hangingPunct="1"/>
            <a:r>
              <a:rPr lang="en-US" altLang="en-US" sz="2600" dirty="0" smtClean="0"/>
              <a:t>Age – Taxpayer’s age on date annuity began </a:t>
            </a:r>
          </a:p>
          <a:p>
            <a:pPr lvl="2" eaLnBrk="1" hangingPunct="1">
              <a:buClr>
                <a:schemeClr val="accent2">
                  <a:lumMod val="50000"/>
                </a:schemeClr>
              </a:buClr>
            </a:pPr>
            <a:r>
              <a:rPr lang="en-US" altLang="en-US" dirty="0" smtClean="0"/>
              <a:t>Spouse’s age if joint/survivor annuity is selected </a:t>
            </a:r>
          </a:p>
          <a:p>
            <a:pPr lvl="2" eaLnBrk="1" hangingPunct="1">
              <a:buClr>
                <a:schemeClr val="accent2">
                  <a:lumMod val="50000"/>
                </a:schemeClr>
              </a:buClr>
            </a:pPr>
            <a:r>
              <a:rPr lang="en-US" altLang="en-US" dirty="0" smtClean="0"/>
              <a:t>Note if annuity starting date is before or after taxpayer’s birthday for that year</a:t>
            </a:r>
          </a:p>
          <a:p>
            <a:pPr lvl="1"/>
            <a:r>
              <a:rPr lang="en-US" altLang="en-US" sz="2600" dirty="0" smtClean="0"/>
              <a:t>Amounts previously recovered</a:t>
            </a:r>
          </a:p>
          <a:p>
            <a:pPr lvl="1"/>
            <a:r>
              <a:rPr lang="en-US" altLang="en-US" sz="2600" dirty="0" smtClean="0"/>
              <a:t>Number of months paid in 2016 TY</a:t>
            </a:r>
            <a:endParaRPr lang="en-US" altLang="en-US" dirty="0" smtClean="0"/>
          </a:p>
        </p:txBody>
      </p:sp>
    </p:spTree>
    <p:extLst>
      <p:ext uri="{BB962C8B-B14F-4D97-AF65-F5344CB8AC3E}">
        <p14:creationId xmlns:p14="http://schemas.microsoft.com/office/powerpoint/2010/main" val="8071112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Ways To Calculate Taxable Amount</a:t>
            </a:r>
            <a:endParaRPr lang="en-US" dirty="0"/>
          </a:p>
        </p:txBody>
      </p:sp>
      <p:sp>
        <p:nvSpPr>
          <p:cNvPr id="6" name="Footer Placeholder 5"/>
          <p:cNvSpPr>
            <a:spLocks noGrp="1"/>
          </p:cNvSpPr>
          <p:nvPr>
            <p:ph type="ftr" sz="quarter" idx="10"/>
          </p:nvPr>
        </p:nvSpPr>
        <p:spPr/>
        <p:txBody>
          <a:bodyPr/>
          <a:lstStyle/>
          <a:p>
            <a:r>
              <a:rPr lang="en-US" smtClean="0">
                <a:solidFill>
                  <a:prstClr val="black">
                    <a:tint val="75000"/>
                  </a:prstClr>
                </a:solidFill>
              </a:rPr>
              <a:t>NTTC Training – TY2016</a:t>
            </a:r>
            <a:endParaRPr lang="en-US">
              <a:solidFill>
                <a:prstClr val="black">
                  <a:tint val="75000"/>
                </a:prstClr>
              </a:solidFill>
            </a:endParaRPr>
          </a:p>
        </p:txBody>
      </p:sp>
      <p:sp>
        <p:nvSpPr>
          <p:cNvPr id="7" name="Slide Number Placeholder 6"/>
          <p:cNvSpPr>
            <a:spLocks noGrp="1"/>
          </p:cNvSpPr>
          <p:nvPr>
            <p:ph type="sldNum" sz="quarter" idx="11"/>
          </p:nvPr>
        </p:nvSpPr>
        <p:spPr/>
        <p:txBody>
          <a:bodyPr/>
          <a:lstStyle/>
          <a:p>
            <a:fld id="{338ED3A5-5DFD-4230-BB90-0044010B1AE1}" type="slidenum">
              <a:rPr lang="en-US" smtClean="0">
                <a:solidFill>
                  <a:prstClr val="black">
                    <a:tint val="75000"/>
                  </a:prstClr>
                </a:solidFill>
              </a:rPr>
              <a:pPr/>
              <a:t>62</a:t>
            </a:fld>
            <a:endParaRPr lang="en-US">
              <a:solidFill>
                <a:prstClr val="black">
                  <a:tint val="75000"/>
                </a:prstClr>
              </a:solidFill>
            </a:endParaRPr>
          </a:p>
        </p:txBody>
      </p:sp>
      <p:sp>
        <p:nvSpPr>
          <p:cNvPr id="5" name="Content Placeholder 4"/>
          <p:cNvSpPr>
            <a:spLocks noGrp="1"/>
          </p:cNvSpPr>
          <p:nvPr>
            <p:ph sz="quarter" idx="12"/>
          </p:nvPr>
        </p:nvSpPr>
        <p:spPr>
          <a:xfrm>
            <a:off x="954504" y="1828800"/>
            <a:ext cx="7543800" cy="3886200"/>
          </a:xfrm>
        </p:spPr>
        <p:txBody>
          <a:bodyPr>
            <a:normAutofit fontScale="85000" lnSpcReduction="20000"/>
          </a:bodyPr>
          <a:lstStyle/>
          <a:p>
            <a:r>
              <a:rPr lang="en-US" sz="2800" dirty="0" smtClean="0"/>
              <a:t>Use Bogart’s Pension Calculator </a:t>
            </a:r>
            <a:r>
              <a:rPr lang="en-US" sz="2800" u="sng" dirty="0" smtClean="0"/>
              <a:t>only</a:t>
            </a:r>
          </a:p>
          <a:p>
            <a:pPr lvl="1"/>
            <a:r>
              <a:rPr lang="en-US" sz="2800" dirty="0">
                <a:hlinkClick r:id="rId3"/>
              </a:rPr>
              <a:t>http://</a:t>
            </a:r>
            <a:r>
              <a:rPr lang="en-US" sz="2800" dirty="0" smtClean="0">
                <a:hlinkClick r:id="rId3"/>
              </a:rPr>
              <a:t>tools.cotaxaide.org</a:t>
            </a:r>
            <a:endParaRPr lang="en-US" sz="2500" dirty="0" smtClean="0"/>
          </a:p>
          <a:p>
            <a:pPr lvl="1"/>
            <a:r>
              <a:rPr lang="en-US" sz="2500" dirty="0" smtClean="0"/>
              <a:t>Enter the taxable amount from completed Bogart on to 1099-R taxable amount box 2b</a:t>
            </a:r>
          </a:p>
          <a:p>
            <a:pPr lvl="1"/>
            <a:r>
              <a:rPr lang="en-US" sz="2500" dirty="0" smtClean="0"/>
              <a:t>Do </a:t>
            </a:r>
            <a:r>
              <a:rPr lang="en-US" sz="2500" u="sng" dirty="0" smtClean="0"/>
              <a:t>not</a:t>
            </a:r>
            <a:r>
              <a:rPr lang="en-US" sz="2500" dirty="0" smtClean="0"/>
              <a:t> enter anything in TaxSlayer Worksheet</a:t>
            </a:r>
          </a:p>
          <a:p>
            <a:r>
              <a:rPr lang="en-US" sz="3100" dirty="0" smtClean="0"/>
              <a:t>Use TaxSlayer Simplified General Rule Worksheet (TS SGRW)</a:t>
            </a:r>
          </a:p>
          <a:p>
            <a:pPr lvl="1"/>
            <a:r>
              <a:rPr lang="en-US" sz="2500" dirty="0" smtClean="0"/>
              <a:t>Let Bogart do the calculations</a:t>
            </a:r>
          </a:p>
          <a:p>
            <a:pPr lvl="1"/>
            <a:r>
              <a:rPr lang="en-US" sz="2500" dirty="0" smtClean="0"/>
              <a:t>Enter Bogart data into the TaxSlayer Worksheet</a:t>
            </a:r>
          </a:p>
          <a:p>
            <a:pPr lvl="1"/>
            <a:r>
              <a:rPr lang="en-US" sz="2500" dirty="0" smtClean="0"/>
              <a:t>Advantage: TS SGRW preserves the data used to calculate the return</a:t>
            </a:r>
            <a:endParaRPr lang="en-US" sz="2500" dirty="0"/>
          </a:p>
        </p:txBody>
      </p:sp>
    </p:spTree>
    <p:extLst>
      <p:ext uri="{BB962C8B-B14F-4D97-AF65-F5344CB8AC3E}">
        <p14:creationId xmlns:p14="http://schemas.microsoft.com/office/powerpoint/2010/main" val="33912735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TaxSlayer: </a:t>
            </a:r>
            <a:br>
              <a:rPr lang="en-US" sz="4000" dirty="0" smtClean="0"/>
            </a:br>
            <a:r>
              <a:rPr lang="en-US" sz="4000" dirty="0" smtClean="0"/>
              <a:t>Simplified </a:t>
            </a:r>
            <a:r>
              <a:rPr lang="en-US" sz="4000" dirty="0"/>
              <a:t>General Rule Worksheet</a:t>
            </a:r>
          </a:p>
        </p:txBody>
      </p:sp>
      <p:sp>
        <p:nvSpPr>
          <p:cNvPr id="3" name="Footer Placeholder 2"/>
          <p:cNvSpPr>
            <a:spLocks noGrp="1"/>
          </p:cNvSpPr>
          <p:nvPr>
            <p:ph type="ftr" sz="quarter" idx="10"/>
          </p:nvPr>
        </p:nvSpPr>
        <p:spPr/>
        <p:txBody>
          <a:bodyPr/>
          <a:lstStyle/>
          <a:p>
            <a:r>
              <a:rPr lang="en-US" smtClean="0">
                <a:solidFill>
                  <a:prstClr val="black">
                    <a:tint val="75000"/>
                  </a:prstClr>
                </a:solidFill>
              </a:rPr>
              <a:t>NTTC Training – TY2016</a:t>
            </a:r>
            <a:endParaRPr lang="en-US">
              <a:solidFill>
                <a:prstClr val="black">
                  <a:tint val="75000"/>
                </a:prstClr>
              </a:solidFill>
            </a:endParaRPr>
          </a:p>
        </p:txBody>
      </p:sp>
      <p:sp>
        <p:nvSpPr>
          <p:cNvPr id="4" name="Slide Number Placeholder 3"/>
          <p:cNvSpPr>
            <a:spLocks noGrp="1"/>
          </p:cNvSpPr>
          <p:nvPr>
            <p:ph type="sldNum" sz="quarter" idx="11"/>
          </p:nvPr>
        </p:nvSpPr>
        <p:spPr/>
        <p:txBody>
          <a:bodyPr/>
          <a:lstStyle/>
          <a:p>
            <a:fld id="{338ED3A5-5DFD-4230-BB90-0044010B1AE1}" type="slidenum">
              <a:rPr lang="en-US" smtClean="0">
                <a:solidFill>
                  <a:prstClr val="black">
                    <a:tint val="75000"/>
                  </a:prstClr>
                </a:solidFill>
              </a:rPr>
              <a:pPr/>
              <a:t>63</a:t>
            </a:fld>
            <a:endParaRPr lang="en-US">
              <a:solidFill>
                <a:prstClr val="black">
                  <a:tint val="75000"/>
                </a:prstClr>
              </a:solidFill>
            </a:endParaRPr>
          </a:p>
        </p:txBody>
      </p:sp>
      <p:pic>
        <p:nvPicPr>
          <p:cNvPr id="8" name="Content Placeholder 7"/>
          <p:cNvPicPr>
            <a:picLocks noGrp="1" noChangeAspect="1"/>
          </p:cNvPicPr>
          <p:nvPr>
            <p:ph sz="quarter" idx="12"/>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Lst>
          </a:blip>
          <a:stretch>
            <a:fillRect/>
          </a:stretch>
        </p:blipFill>
        <p:spPr>
          <a:xfrm>
            <a:off x="1905000" y="2096149"/>
            <a:ext cx="5829300" cy="3886200"/>
          </a:xfrm>
          <a:prstGeom prst="rect">
            <a:avLst/>
          </a:prstGeom>
        </p:spPr>
      </p:pic>
      <p:cxnSp>
        <p:nvCxnSpPr>
          <p:cNvPr id="6" name="Straight Connector 5"/>
          <p:cNvCxnSpPr/>
          <p:nvPr/>
        </p:nvCxnSpPr>
        <p:spPr>
          <a:xfrm>
            <a:off x="1905000" y="2133600"/>
            <a:ext cx="5943600" cy="3733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905000" y="2133600"/>
            <a:ext cx="5943600" cy="3581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1000" y="1828800"/>
            <a:ext cx="1292662" cy="4343400"/>
          </a:xfrm>
          <a:prstGeom prst="rect">
            <a:avLst/>
          </a:prstGeom>
          <a:noFill/>
          <a:ln w="38100">
            <a:solidFill>
              <a:schemeClr val="tx2">
                <a:lumMod val="60000"/>
                <a:lumOff val="40000"/>
              </a:schemeClr>
            </a:solidFill>
          </a:ln>
        </p:spPr>
        <p:txBody>
          <a:bodyPr vert="vert270" wrap="square" rtlCol="0">
            <a:spAutoFit/>
          </a:bodyPr>
          <a:lstStyle/>
          <a:p>
            <a:r>
              <a:rPr lang="en-US" sz="2400" dirty="0" smtClean="0"/>
              <a:t>AARP recommends  using  the </a:t>
            </a:r>
          </a:p>
          <a:p>
            <a:r>
              <a:rPr lang="en-US" sz="2400" dirty="0" smtClean="0"/>
              <a:t>Bogart pension calculator instead</a:t>
            </a:r>
            <a:endParaRPr lang="en-US" dirty="0"/>
          </a:p>
          <a:p>
            <a:r>
              <a:rPr lang="en-US" sz="2400" dirty="0"/>
              <a:t>o</a:t>
            </a:r>
            <a:r>
              <a:rPr lang="en-US" sz="2400" dirty="0" smtClean="0"/>
              <a:t>f this TaxSlayer worksheet.</a:t>
            </a:r>
            <a:endParaRPr lang="en-US" sz="2400" dirty="0"/>
          </a:p>
        </p:txBody>
      </p:sp>
      <p:sp>
        <p:nvSpPr>
          <p:cNvPr id="13" name="TextBox 12"/>
          <p:cNvSpPr txBox="1"/>
          <p:nvPr/>
        </p:nvSpPr>
        <p:spPr>
          <a:xfrm>
            <a:off x="2057400" y="5867400"/>
            <a:ext cx="5266185" cy="369332"/>
          </a:xfrm>
          <a:prstGeom prst="rect">
            <a:avLst/>
          </a:prstGeom>
          <a:solidFill>
            <a:srgbClr val="FFFF00"/>
          </a:solidFill>
        </p:spPr>
        <p:txBody>
          <a:bodyPr wrap="none" rtlCol="0">
            <a:spAutoFit/>
          </a:bodyPr>
          <a:lstStyle/>
          <a:p>
            <a:r>
              <a:rPr lang="en-US" dirty="0" smtClean="0"/>
              <a:t>http</a:t>
            </a:r>
            <a:r>
              <a:rPr lang="en-US" smtClean="0"/>
              <a:t>://tools.cotaxaide.org/Annuity%20Calculator.html</a:t>
            </a:r>
            <a:endParaRPr lang="en-US" dirty="0"/>
          </a:p>
        </p:txBody>
      </p:sp>
    </p:spTree>
    <p:extLst>
      <p:ext uri="{BB962C8B-B14F-4D97-AF65-F5344CB8AC3E}">
        <p14:creationId xmlns:p14="http://schemas.microsoft.com/office/powerpoint/2010/main" val="5899255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5"/>
          <p:cNvSpPr>
            <a:spLocks noGrp="1"/>
          </p:cNvSpPr>
          <p:nvPr>
            <p:ph type="title"/>
          </p:nvPr>
        </p:nvSpPr>
        <p:spPr/>
        <p:txBody>
          <a:bodyPr/>
          <a:lstStyle/>
          <a:p>
            <a:pPr eaLnBrk="1" fontAlgn="auto" hangingPunct="1">
              <a:spcAft>
                <a:spcPts val="0"/>
              </a:spcAft>
              <a:defRPr/>
            </a:pPr>
            <a:r>
              <a:rPr lang="en-US" dirty="0" smtClean="0"/>
              <a:t>Pension Complications</a:t>
            </a:r>
          </a:p>
        </p:txBody>
      </p:sp>
      <p:sp>
        <p:nvSpPr>
          <p:cNvPr id="3" name="Footer Placeholder 2"/>
          <p:cNvSpPr>
            <a:spLocks noGrp="1"/>
          </p:cNvSpPr>
          <p:nvPr>
            <p:ph type="ftr" sz="quarter" idx="10"/>
          </p:nvPr>
        </p:nvSpPr>
        <p:spPr/>
        <p:txBody>
          <a:bodyPr/>
          <a:lstStyle/>
          <a:p>
            <a:r>
              <a:rPr lang="en-US" smtClean="0">
                <a:solidFill>
                  <a:prstClr val="black">
                    <a:tint val="75000"/>
                  </a:prstClr>
                </a:solidFill>
              </a:rPr>
              <a:t>NTTC Training – TY2016</a:t>
            </a:r>
            <a:endParaRPr lang="en-US">
              <a:solidFill>
                <a:prstClr val="black">
                  <a:tint val="75000"/>
                </a:prstClr>
              </a:solidFill>
            </a:endParaRPr>
          </a:p>
        </p:txBody>
      </p:sp>
      <p:sp>
        <p:nvSpPr>
          <p:cNvPr id="4" name="Slide Number Placeholder 3"/>
          <p:cNvSpPr>
            <a:spLocks noGrp="1"/>
          </p:cNvSpPr>
          <p:nvPr>
            <p:ph type="sldNum" sz="quarter" idx="11"/>
          </p:nvPr>
        </p:nvSpPr>
        <p:spPr/>
        <p:txBody>
          <a:bodyPr/>
          <a:lstStyle/>
          <a:p>
            <a:fld id="{338ED3A5-5DFD-4230-BB90-0044010B1AE1}" type="slidenum">
              <a:rPr lang="en-US" smtClean="0">
                <a:solidFill>
                  <a:prstClr val="black">
                    <a:tint val="75000"/>
                  </a:prstClr>
                </a:solidFill>
              </a:rPr>
              <a:pPr/>
              <a:t>64</a:t>
            </a:fld>
            <a:endParaRPr lang="en-US">
              <a:solidFill>
                <a:prstClr val="black">
                  <a:tint val="75000"/>
                </a:prstClr>
              </a:solidFill>
            </a:endParaRPr>
          </a:p>
        </p:txBody>
      </p:sp>
      <p:sp>
        <p:nvSpPr>
          <p:cNvPr id="72707" name="Content Placeholder 6"/>
          <p:cNvSpPr>
            <a:spLocks noGrp="1"/>
          </p:cNvSpPr>
          <p:nvPr>
            <p:ph sz="quarter" idx="12"/>
          </p:nvPr>
        </p:nvSpPr>
        <p:spPr>
          <a:xfrm>
            <a:off x="914400" y="2133600"/>
            <a:ext cx="7391400" cy="3886200"/>
          </a:xfrm>
          <a:prstGeom prst="rect">
            <a:avLst/>
          </a:prstGeom>
        </p:spPr>
        <p:txBody>
          <a:bodyPr>
            <a:normAutofit fontScale="92500" lnSpcReduction="20000"/>
          </a:bodyPr>
          <a:lstStyle/>
          <a:p>
            <a:pPr eaLnBrk="1" hangingPunct="1"/>
            <a:r>
              <a:rPr lang="en-US" altLang="en-US" dirty="0" smtClean="0"/>
              <a:t>Lump-sum (total) distributions</a:t>
            </a:r>
          </a:p>
          <a:p>
            <a:pPr lvl="1" eaLnBrk="1" hangingPunct="1"/>
            <a:r>
              <a:rPr lang="en-US" altLang="en-US" dirty="0" smtClean="0"/>
              <a:t>Shown to right of Box 2 of Form 1099-R</a:t>
            </a:r>
          </a:p>
          <a:p>
            <a:pPr lvl="1" eaLnBrk="1" hangingPunct="1"/>
            <a:r>
              <a:rPr lang="en-US" altLang="en-US" dirty="0" smtClean="0"/>
              <a:t>If Box 7 code is A – Special tax treatment options in Pub 17 – </a:t>
            </a:r>
            <a:r>
              <a:rPr lang="en-US" altLang="en-US" dirty="0" smtClean="0">
                <a:solidFill>
                  <a:srgbClr val="0000FF"/>
                </a:solidFill>
              </a:rPr>
              <a:t>Out of Scope</a:t>
            </a:r>
          </a:p>
          <a:p>
            <a:pPr eaLnBrk="1" hangingPunct="1"/>
            <a:r>
              <a:rPr lang="en-US" altLang="en-US" dirty="0" smtClean="0"/>
              <a:t>Premature distributions – Same rules and penalties as IRAs</a:t>
            </a:r>
          </a:p>
        </p:txBody>
      </p:sp>
      <p:sp>
        <p:nvSpPr>
          <p:cNvPr id="7" name="5-Point Star 6"/>
          <p:cNvSpPr/>
          <p:nvPr/>
        </p:nvSpPr>
        <p:spPr>
          <a:xfrm>
            <a:off x="8053388" y="228600"/>
            <a:ext cx="822325" cy="82232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extLst>
      <p:ext uri="{BB962C8B-B14F-4D97-AF65-F5344CB8AC3E}">
        <p14:creationId xmlns:p14="http://schemas.microsoft.com/office/powerpoint/2010/main" val="2685187377"/>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mtClean="0"/>
              <a:t>Pension Distribution – Special Case</a:t>
            </a:r>
            <a:endParaRPr lang="en-US" dirty="0"/>
          </a:p>
        </p:txBody>
      </p:sp>
      <p:sp>
        <p:nvSpPr>
          <p:cNvPr id="3" name="Footer Placeholder 2"/>
          <p:cNvSpPr>
            <a:spLocks noGrp="1"/>
          </p:cNvSpPr>
          <p:nvPr>
            <p:ph type="ftr" sz="quarter" idx="10"/>
          </p:nvPr>
        </p:nvSpPr>
        <p:spPr/>
        <p:txBody>
          <a:bodyPr/>
          <a:lstStyle/>
          <a:p>
            <a:r>
              <a:rPr lang="en-US" smtClean="0"/>
              <a:t>NTTC Training – TY2016</a:t>
            </a:r>
            <a:endParaRPr lang="en-US"/>
          </a:p>
        </p:txBody>
      </p:sp>
      <p:sp>
        <p:nvSpPr>
          <p:cNvPr id="4" name="Slide Number Placeholder 3"/>
          <p:cNvSpPr>
            <a:spLocks noGrp="1"/>
          </p:cNvSpPr>
          <p:nvPr>
            <p:ph type="sldNum" sz="quarter" idx="11"/>
          </p:nvPr>
        </p:nvSpPr>
        <p:spPr/>
        <p:txBody>
          <a:bodyPr/>
          <a:lstStyle/>
          <a:p>
            <a:fld id="{338ED3A5-5DFD-4230-BB90-0044010B1AE1}" type="slidenum">
              <a:rPr lang="en-US" smtClean="0"/>
              <a:pPr/>
              <a:t>65</a:t>
            </a:fld>
            <a:endParaRPr lang="en-US"/>
          </a:p>
        </p:txBody>
      </p:sp>
      <p:sp>
        <p:nvSpPr>
          <p:cNvPr id="73731" name="Content Placeholder 6"/>
          <p:cNvSpPr>
            <a:spLocks noGrp="1"/>
          </p:cNvSpPr>
          <p:nvPr>
            <p:ph sz="quarter" idx="12"/>
          </p:nvPr>
        </p:nvSpPr>
        <p:spPr/>
        <p:txBody>
          <a:bodyPr>
            <a:normAutofit fontScale="85000" lnSpcReduction="10000"/>
          </a:bodyPr>
          <a:lstStyle/>
          <a:p>
            <a:r>
              <a:rPr lang="en-US" altLang="en-US" smtClean="0"/>
              <a:t>Taxpayer dies while still employed</a:t>
            </a:r>
          </a:p>
          <a:p>
            <a:r>
              <a:rPr lang="en-US" altLang="en-US" smtClean="0"/>
              <a:t>Spouse survives – Draws survivor benefits from pension of deceased Taxpayer</a:t>
            </a:r>
          </a:p>
          <a:p>
            <a:r>
              <a:rPr lang="en-US" altLang="en-US" smtClean="0"/>
              <a:t>Must use only date of birth of spouse and date when spouse started receiving benefit for simplified method</a:t>
            </a:r>
          </a:p>
          <a:p>
            <a:endParaRPr lang="en-US" altLang="en-US" dirty="0" smtClean="0"/>
          </a:p>
        </p:txBody>
      </p:sp>
      <p:sp>
        <p:nvSpPr>
          <p:cNvPr id="8" name="5-Point Star 7"/>
          <p:cNvSpPr/>
          <p:nvPr/>
        </p:nvSpPr>
        <p:spPr>
          <a:xfrm>
            <a:off x="8053388" y="228600"/>
            <a:ext cx="822325" cy="82232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extLst>
      <p:ext uri="{BB962C8B-B14F-4D97-AF65-F5344CB8AC3E}">
        <p14:creationId xmlns:p14="http://schemas.microsoft.com/office/powerpoint/2010/main" val="1875237320"/>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eaLnBrk="1" fontAlgn="auto" hangingPunct="1">
              <a:spcAft>
                <a:spcPts val="0"/>
              </a:spcAft>
              <a:defRPr/>
            </a:pPr>
            <a:r>
              <a:rPr lang="en-US" dirty="0" smtClean="0"/>
              <a:t>Special Case 2</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NTTC Training – TY2016</a:t>
            </a:r>
            <a:endParaRPr lang="en-US">
              <a:solidFill>
                <a:prstClr val="black">
                  <a:tint val="75000"/>
                </a:prstClr>
              </a:solidFill>
            </a:endParaRPr>
          </a:p>
        </p:txBody>
      </p:sp>
      <p:sp>
        <p:nvSpPr>
          <p:cNvPr id="4" name="Slide Number Placeholder 3"/>
          <p:cNvSpPr>
            <a:spLocks noGrp="1"/>
          </p:cNvSpPr>
          <p:nvPr>
            <p:ph type="sldNum" sz="quarter" idx="11"/>
          </p:nvPr>
        </p:nvSpPr>
        <p:spPr/>
        <p:txBody>
          <a:bodyPr/>
          <a:lstStyle/>
          <a:p>
            <a:fld id="{338ED3A5-5DFD-4230-BB90-0044010B1AE1}" type="slidenum">
              <a:rPr lang="en-US" smtClean="0">
                <a:solidFill>
                  <a:prstClr val="black">
                    <a:tint val="75000"/>
                  </a:prstClr>
                </a:solidFill>
              </a:rPr>
              <a:pPr/>
              <a:t>66</a:t>
            </a:fld>
            <a:endParaRPr lang="en-US">
              <a:solidFill>
                <a:prstClr val="black">
                  <a:tint val="75000"/>
                </a:prstClr>
              </a:solidFill>
            </a:endParaRPr>
          </a:p>
        </p:txBody>
      </p:sp>
      <p:sp>
        <p:nvSpPr>
          <p:cNvPr id="74755" name="Content Placeholder 6"/>
          <p:cNvSpPr>
            <a:spLocks noGrp="1"/>
          </p:cNvSpPr>
          <p:nvPr>
            <p:ph sz="quarter" idx="12"/>
          </p:nvPr>
        </p:nvSpPr>
        <p:spPr>
          <a:xfrm>
            <a:off x="381000" y="1812925"/>
            <a:ext cx="3124200" cy="4495800"/>
          </a:xfrm>
          <a:prstGeom prst="rect">
            <a:avLst/>
          </a:prstGeom>
        </p:spPr>
        <p:txBody>
          <a:bodyPr>
            <a:normAutofit/>
          </a:bodyPr>
          <a:lstStyle/>
          <a:p>
            <a:pPr eaLnBrk="1" hangingPunct="1">
              <a:spcBef>
                <a:spcPts val="1200"/>
              </a:spcBef>
              <a:spcAft>
                <a:spcPts val="1200"/>
              </a:spcAft>
            </a:pPr>
            <a:r>
              <a:rPr lang="en-US" altLang="en-US" sz="2400" dirty="0" smtClean="0"/>
              <a:t>Box 1 has a gross distribution amount </a:t>
            </a:r>
            <a:endParaRPr lang="en-US" altLang="en-US" sz="2400" dirty="0"/>
          </a:p>
          <a:p>
            <a:pPr eaLnBrk="1" hangingPunct="1">
              <a:spcBef>
                <a:spcPts val="1200"/>
              </a:spcBef>
              <a:spcAft>
                <a:spcPts val="1200"/>
              </a:spcAft>
            </a:pPr>
            <a:r>
              <a:rPr lang="en-US" altLang="en-US" sz="2400" dirty="0" smtClean="0"/>
              <a:t>Box 2a has “0”</a:t>
            </a:r>
          </a:p>
          <a:p>
            <a:pPr eaLnBrk="1" hangingPunct="1">
              <a:spcBef>
                <a:spcPts val="1200"/>
              </a:spcBef>
              <a:spcAft>
                <a:spcPts val="1200"/>
              </a:spcAft>
            </a:pPr>
            <a:r>
              <a:rPr lang="en-US" altLang="en-US" sz="2400" dirty="0" smtClean="0"/>
              <a:t>Box 2b not checked</a:t>
            </a:r>
          </a:p>
          <a:p>
            <a:pPr eaLnBrk="1" hangingPunct="1">
              <a:spcBef>
                <a:spcPts val="1200"/>
              </a:spcBef>
              <a:spcAft>
                <a:spcPts val="1200"/>
              </a:spcAft>
            </a:pPr>
            <a:r>
              <a:rPr lang="en-US" altLang="en-US" sz="2400" dirty="0" smtClean="0"/>
              <a:t>Taxable amount </a:t>
            </a:r>
            <a:r>
              <a:rPr lang="en-US" altLang="en-US" sz="2400" u="sng" dirty="0" smtClean="0"/>
              <a:t>was</a:t>
            </a:r>
            <a:r>
              <a:rPr lang="en-US" altLang="en-US" sz="2400" dirty="0" smtClean="0"/>
              <a:t/>
            </a:r>
            <a:br>
              <a:rPr lang="en-US" altLang="en-US" sz="2400" dirty="0" smtClean="0"/>
            </a:br>
            <a:r>
              <a:rPr lang="en-US" altLang="en-US" sz="2400" dirty="0" smtClean="0"/>
              <a:t>determined due to</a:t>
            </a:r>
            <a:br>
              <a:rPr lang="en-US" altLang="en-US" sz="2400" dirty="0" smtClean="0"/>
            </a:br>
            <a:r>
              <a:rPr lang="en-US" altLang="en-US" sz="2400" dirty="0" smtClean="0"/>
              <a:t>Box 2a </a:t>
            </a:r>
            <a:r>
              <a:rPr lang="en-US" altLang="en-US" sz="2400" u="sng" dirty="0" smtClean="0"/>
              <a:t>0</a:t>
            </a:r>
            <a:r>
              <a:rPr lang="en-US" altLang="en-US" sz="2400" dirty="0" smtClean="0"/>
              <a:t> on tax document!</a:t>
            </a:r>
          </a:p>
        </p:txBody>
      </p:sp>
      <p:sp>
        <p:nvSpPr>
          <p:cNvPr id="8" name="5-Point Star 7"/>
          <p:cNvSpPr/>
          <p:nvPr/>
        </p:nvSpPr>
        <p:spPr>
          <a:xfrm>
            <a:off x="8053388" y="228600"/>
            <a:ext cx="822325" cy="82232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4710" y="1990727"/>
            <a:ext cx="5520690" cy="2646426"/>
          </a:xfrm>
          <a:prstGeom prst="rect">
            <a:avLst/>
          </a:prstGeom>
        </p:spPr>
      </p:pic>
    </p:spTree>
    <p:extLst>
      <p:ext uri="{BB962C8B-B14F-4D97-AF65-F5344CB8AC3E}">
        <p14:creationId xmlns:p14="http://schemas.microsoft.com/office/powerpoint/2010/main" val="3196061930"/>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eaLnBrk="1" fontAlgn="auto" hangingPunct="1">
              <a:spcAft>
                <a:spcPts val="0"/>
              </a:spcAft>
              <a:defRPr/>
            </a:pPr>
            <a:r>
              <a:rPr lang="en-US" dirty="0" smtClean="0"/>
              <a:t>Special Case 3</a:t>
            </a:r>
            <a:endParaRPr lang="en-US" dirty="0"/>
          </a:p>
        </p:txBody>
      </p:sp>
      <p:sp>
        <p:nvSpPr>
          <p:cNvPr id="4" name="Footer Placeholder 3"/>
          <p:cNvSpPr>
            <a:spLocks noGrp="1"/>
          </p:cNvSpPr>
          <p:nvPr>
            <p:ph type="ftr" sz="quarter" idx="10"/>
          </p:nvPr>
        </p:nvSpPr>
        <p:spPr/>
        <p:txBody>
          <a:bodyPr/>
          <a:lstStyle/>
          <a:p>
            <a:r>
              <a:rPr lang="en-US" smtClean="0">
                <a:solidFill>
                  <a:prstClr val="black">
                    <a:tint val="75000"/>
                  </a:prstClr>
                </a:solidFill>
              </a:rPr>
              <a:t>NTTC Training – TY2016</a:t>
            </a:r>
            <a:endParaRPr lang="en-US">
              <a:solidFill>
                <a:prstClr val="black">
                  <a:tint val="75000"/>
                </a:prstClr>
              </a:solidFill>
            </a:endParaRPr>
          </a:p>
        </p:txBody>
      </p:sp>
      <p:sp>
        <p:nvSpPr>
          <p:cNvPr id="5" name="Slide Number Placeholder 4"/>
          <p:cNvSpPr>
            <a:spLocks noGrp="1"/>
          </p:cNvSpPr>
          <p:nvPr>
            <p:ph type="sldNum" sz="quarter" idx="11"/>
          </p:nvPr>
        </p:nvSpPr>
        <p:spPr/>
        <p:txBody>
          <a:bodyPr/>
          <a:lstStyle/>
          <a:p>
            <a:fld id="{338ED3A5-5DFD-4230-BB90-0044010B1AE1}" type="slidenum">
              <a:rPr lang="en-US" smtClean="0">
                <a:solidFill>
                  <a:prstClr val="black">
                    <a:tint val="75000"/>
                  </a:prstClr>
                </a:solidFill>
              </a:rPr>
              <a:pPr/>
              <a:t>67</a:t>
            </a:fld>
            <a:endParaRPr lang="en-US">
              <a:solidFill>
                <a:prstClr val="black">
                  <a:tint val="75000"/>
                </a:prstClr>
              </a:solidFill>
            </a:endParaRPr>
          </a:p>
        </p:txBody>
      </p:sp>
      <p:sp>
        <p:nvSpPr>
          <p:cNvPr id="78851" name="Content Placeholder 6"/>
          <p:cNvSpPr>
            <a:spLocks noGrp="1"/>
          </p:cNvSpPr>
          <p:nvPr>
            <p:ph sz="quarter" idx="12"/>
          </p:nvPr>
        </p:nvSpPr>
        <p:spPr>
          <a:xfrm>
            <a:off x="685800" y="1828800"/>
            <a:ext cx="3657600" cy="4495800"/>
          </a:xfrm>
          <a:prstGeom prst="rect">
            <a:avLst/>
          </a:prstGeom>
        </p:spPr>
        <p:txBody>
          <a:bodyPr>
            <a:normAutofit/>
          </a:bodyPr>
          <a:lstStyle/>
          <a:p>
            <a:pPr eaLnBrk="1" hangingPunct="1"/>
            <a:r>
              <a:rPr lang="en-US" altLang="en-US" sz="2400" dirty="0" smtClean="0"/>
              <a:t>Box 1 has gross distribution amount</a:t>
            </a:r>
          </a:p>
          <a:p>
            <a:pPr eaLnBrk="1" hangingPunct="1"/>
            <a:r>
              <a:rPr lang="en-US" altLang="en-US" sz="2400" dirty="0" smtClean="0"/>
              <a:t>Total distribution box is checked</a:t>
            </a:r>
          </a:p>
          <a:p>
            <a:pPr eaLnBrk="1" hangingPunct="1">
              <a:spcBef>
                <a:spcPts val="1800"/>
              </a:spcBef>
              <a:spcAft>
                <a:spcPts val="1200"/>
              </a:spcAft>
            </a:pPr>
            <a:r>
              <a:rPr lang="en-US" altLang="en-US" sz="2400" dirty="0" smtClean="0"/>
              <a:t>Box 5 has number equal to or larger than Box 1 </a:t>
            </a:r>
          </a:p>
        </p:txBody>
      </p:sp>
      <p:sp>
        <p:nvSpPr>
          <p:cNvPr id="3" name="Rectangle 2"/>
          <p:cNvSpPr/>
          <p:nvPr/>
        </p:nvSpPr>
        <p:spPr>
          <a:xfrm>
            <a:off x="8305800" y="1676400"/>
            <a:ext cx="6858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 name="5-Point Star 9"/>
          <p:cNvSpPr/>
          <p:nvPr/>
        </p:nvSpPr>
        <p:spPr>
          <a:xfrm>
            <a:off x="8053388" y="228600"/>
            <a:ext cx="822325" cy="82232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Oval 6"/>
          <p:cNvSpPr/>
          <p:nvPr/>
        </p:nvSpPr>
        <p:spPr>
          <a:xfrm>
            <a:off x="6705600" y="3200400"/>
            <a:ext cx="9144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781800" y="4572000"/>
            <a:ext cx="914400"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1781177"/>
            <a:ext cx="4785360" cy="3451860"/>
          </a:xfrm>
          <a:prstGeom prst="rect">
            <a:avLst/>
          </a:prstGeom>
        </p:spPr>
      </p:pic>
    </p:spTree>
    <p:extLst>
      <p:ext uri="{BB962C8B-B14F-4D97-AF65-F5344CB8AC3E}">
        <p14:creationId xmlns:p14="http://schemas.microsoft.com/office/powerpoint/2010/main" val="3982802467"/>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Special Case 3</a:t>
            </a:r>
            <a:endParaRPr lang="en-US" dirty="0"/>
          </a:p>
        </p:txBody>
      </p:sp>
      <p:sp>
        <p:nvSpPr>
          <p:cNvPr id="3" name="Footer Placeholder 2"/>
          <p:cNvSpPr>
            <a:spLocks noGrp="1"/>
          </p:cNvSpPr>
          <p:nvPr>
            <p:ph type="ftr" sz="quarter" idx="10"/>
          </p:nvPr>
        </p:nvSpPr>
        <p:spPr/>
        <p:txBody>
          <a:bodyPr/>
          <a:lstStyle/>
          <a:p>
            <a:r>
              <a:rPr lang="en-US" smtClean="0"/>
              <a:t>NTTC Training – TY2016</a:t>
            </a:r>
            <a:endParaRPr lang="en-US"/>
          </a:p>
        </p:txBody>
      </p:sp>
      <p:sp>
        <p:nvSpPr>
          <p:cNvPr id="4" name="Slide Number Placeholder 3"/>
          <p:cNvSpPr>
            <a:spLocks noGrp="1"/>
          </p:cNvSpPr>
          <p:nvPr>
            <p:ph type="sldNum" sz="quarter" idx="11"/>
          </p:nvPr>
        </p:nvSpPr>
        <p:spPr/>
        <p:txBody>
          <a:bodyPr/>
          <a:lstStyle/>
          <a:p>
            <a:fld id="{338ED3A5-5DFD-4230-BB90-0044010B1AE1}" type="slidenum">
              <a:rPr lang="en-US" smtClean="0"/>
              <a:pPr/>
              <a:t>68</a:t>
            </a:fld>
            <a:endParaRPr lang="en-US"/>
          </a:p>
        </p:txBody>
      </p:sp>
      <p:sp>
        <p:nvSpPr>
          <p:cNvPr id="79875" name="Content Placeholder 6"/>
          <p:cNvSpPr>
            <a:spLocks noGrp="1"/>
          </p:cNvSpPr>
          <p:nvPr>
            <p:ph sz="quarter" idx="12"/>
          </p:nvPr>
        </p:nvSpPr>
        <p:spPr/>
        <p:txBody>
          <a:bodyPr/>
          <a:lstStyle/>
          <a:p>
            <a:r>
              <a:rPr lang="en-US" altLang="en-US" smtClean="0"/>
              <a:t>Confirm underlying facts with taxpayer</a:t>
            </a:r>
          </a:p>
          <a:p>
            <a:pPr lvl="1"/>
            <a:r>
              <a:rPr lang="en-US" altLang="en-US" smtClean="0"/>
              <a:t>Cashed out an annuity?</a:t>
            </a:r>
          </a:p>
          <a:p>
            <a:pPr lvl="1"/>
            <a:r>
              <a:rPr lang="en-US" altLang="en-US" smtClean="0"/>
              <a:t>Other termination of plan?</a:t>
            </a:r>
            <a:endParaRPr lang="en-US" altLang="en-US" dirty="0" smtClean="0"/>
          </a:p>
        </p:txBody>
      </p:sp>
      <p:sp>
        <p:nvSpPr>
          <p:cNvPr id="8" name="5-Point Star 7"/>
          <p:cNvSpPr/>
          <p:nvPr/>
        </p:nvSpPr>
        <p:spPr>
          <a:xfrm>
            <a:off x="8053388" y="228600"/>
            <a:ext cx="822325" cy="82232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extLst>
      <p:ext uri="{BB962C8B-B14F-4D97-AF65-F5344CB8AC3E}">
        <p14:creationId xmlns:p14="http://schemas.microsoft.com/office/powerpoint/2010/main" val="3029568344"/>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Content Placeholder 6"/>
          <p:cNvSpPr>
            <a:spLocks noGrp="1"/>
          </p:cNvSpPr>
          <p:nvPr>
            <p:ph sz="half" idx="1"/>
          </p:nvPr>
        </p:nvSpPr>
        <p:spPr>
          <a:xfrm>
            <a:off x="685800" y="1801289"/>
            <a:ext cx="3429000" cy="4419600"/>
          </a:xfrm>
        </p:spPr>
        <p:txBody>
          <a:bodyPr>
            <a:normAutofit lnSpcReduction="10000"/>
          </a:bodyPr>
          <a:lstStyle/>
          <a:p>
            <a:pPr eaLnBrk="1" hangingPunct="1">
              <a:lnSpc>
                <a:spcPct val="120000"/>
              </a:lnSpc>
              <a:spcBef>
                <a:spcPts val="600"/>
              </a:spcBef>
            </a:pPr>
            <a:r>
              <a:rPr lang="en-US" altLang="en-US" sz="2400" dirty="0" smtClean="0"/>
              <a:t>TaxSlayer defaults the whole distribution as taxable</a:t>
            </a:r>
          </a:p>
          <a:p>
            <a:pPr eaLnBrk="1" hangingPunct="1">
              <a:lnSpc>
                <a:spcPct val="120000"/>
              </a:lnSpc>
              <a:spcBef>
                <a:spcPts val="600"/>
              </a:spcBef>
            </a:pPr>
            <a:r>
              <a:rPr lang="en-US" altLang="en-US" sz="2400" dirty="0" smtClean="0"/>
              <a:t>Delete data in Box 2a and leave blank</a:t>
            </a:r>
          </a:p>
          <a:p>
            <a:pPr eaLnBrk="1" hangingPunct="1">
              <a:lnSpc>
                <a:spcPct val="120000"/>
              </a:lnSpc>
              <a:spcBef>
                <a:spcPts val="600"/>
              </a:spcBef>
            </a:pPr>
            <a:r>
              <a:rPr lang="en-US" altLang="en-US" sz="2400" dirty="0" smtClean="0"/>
              <a:t>If Box 2 is locked in, start over</a:t>
            </a:r>
          </a:p>
          <a:p>
            <a:pPr eaLnBrk="1" hangingPunct="1">
              <a:lnSpc>
                <a:spcPct val="120000"/>
              </a:lnSpc>
              <a:spcBef>
                <a:spcPts val="600"/>
              </a:spcBef>
            </a:pPr>
            <a:r>
              <a:rPr lang="en-US" altLang="en-US" sz="2400" dirty="0" smtClean="0"/>
              <a:t>Enter data in Box 1, delete data in Box 2a, and enter zero (0)</a:t>
            </a:r>
          </a:p>
        </p:txBody>
      </p:sp>
      <p:sp>
        <p:nvSpPr>
          <p:cNvPr id="6" name="Title 5"/>
          <p:cNvSpPr>
            <a:spLocks noGrp="1"/>
          </p:cNvSpPr>
          <p:nvPr>
            <p:ph type="title"/>
          </p:nvPr>
        </p:nvSpPr>
        <p:spPr/>
        <p:txBody>
          <a:bodyPr/>
          <a:lstStyle/>
          <a:p>
            <a:pPr eaLnBrk="1" fontAlgn="auto" hangingPunct="1">
              <a:spcAft>
                <a:spcPts val="0"/>
              </a:spcAft>
              <a:defRPr/>
            </a:pPr>
            <a:r>
              <a:rPr lang="en-US" dirty="0" smtClean="0"/>
              <a:t>Special Case 3</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NTTC Training – TY2016</a:t>
            </a:r>
            <a:endParaRPr lang="en-US">
              <a:solidFill>
                <a:prstClr val="black">
                  <a:tint val="75000"/>
                </a:prstClr>
              </a:solidFill>
            </a:endParaRPr>
          </a:p>
        </p:txBody>
      </p:sp>
      <p:sp>
        <p:nvSpPr>
          <p:cNvPr id="7" name="Slide Number Placeholder 6"/>
          <p:cNvSpPr>
            <a:spLocks noGrp="1"/>
          </p:cNvSpPr>
          <p:nvPr>
            <p:ph type="sldNum" sz="quarter" idx="11"/>
          </p:nvPr>
        </p:nvSpPr>
        <p:spPr/>
        <p:txBody>
          <a:bodyPr/>
          <a:lstStyle/>
          <a:p>
            <a:fld id="{338ED3A5-5DFD-4230-BB90-0044010B1AE1}" type="slidenum">
              <a:rPr lang="en-US" smtClean="0">
                <a:solidFill>
                  <a:prstClr val="black">
                    <a:tint val="75000"/>
                  </a:prstClr>
                </a:solidFill>
              </a:rPr>
              <a:pPr/>
              <a:t>69</a:t>
            </a:fld>
            <a:endParaRPr lang="en-US">
              <a:solidFill>
                <a:prstClr val="black">
                  <a:tint val="75000"/>
                </a:prstClr>
              </a:solidFill>
            </a:endParaRPr>
          </a:p>
        </p:txBody>
      </p:sp>
      <p:sp>
        <p:nvSpPr>
          <p:cNvPr id="8" name="5-Point Star 7"/>
          <p:cNvSpPr/>
          <p:nvPr/>
        </p:nvSpPr>
        <p:spPr>
          <a:xfrm>
            <a:off x="8053388" y="228600"/>
            <a:ext cx="822325" cy="82232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2667000"/>
            <a:ext cx="4648200" cy="3067050"/>
          </a:xfrm>
          <a:prstGeom prst="rect">
            <a:avLst/>
          </a:prstGeom>
        </p:spPr>
      </p:pic>
      <p:sp>
        <p:nvSpPr>
          <p:cNvPr id="5" name="TextBox 4"/>
          <p:cNvSpPr txBox="1"/>
          <p:nvPr/>
        </p:nvSpPr>
        <p:spPr>
          <a:xfrm>
            <a:off x="3962400" y="2057400"/>
            <a:ext cx="4913313" cy="446276"/>
          </a:xfrm>
          <a:prstGeom prst="rect">
            <a:avLst/>
          </a:prstGeom>
          <a:noFill/>
          <a:ln w="28575">
            <a:solidFill>
              <a:srgbClr val="FF0000"/>
            </a:solidFill>
          </a:ln>
        </p:spPr>
        <p:txBody>
          <a:bodyPr wrap="square" rtlCol="0">
            <a:spAutoFit/>
          </a:bodyPr>
          <a:lstStyle/>
          <a:p>
            <a:r>
              <a:rPr lang="en-US" sz="2300" b="1" dirty="0" smtClean="0"/>
              <a:t>What if the distribution is not taxable?</a:t>
            </a:r>
            <a:endParaRPr lang="en-US" sz="2300" b="1" dirty="0"/>
          </a:p>
        </p:txBody>
      </p:sp>
    </p:spTree>
    <p:extLst>
      <p:ext uri="{BB962C8B-B14F-4D97-AF65-F5344CB8AC3E}">
        <p14:creationId xmlns:p14="http://schemas.microsoft.com/office/powerpoint/2010/main" val="490762843"/>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949" y="1287245"/>
            <a:ext cx="7185660" cy="4916043"/>
          </a:xfrm>
          <a:prstGeom prst="rect">
            <a:avLst/>
          </a:prstGeom>
        </p:spPr>
      </p:pic>
      <p:sp>
        <p:nvSpPr>
          <p:cNvPr id="6" name="Rectangle 5"/>
          <p:cNvSpPr/>
          <p:nvPr/>
        </p:nvSpPr>
        <p:spPr>
          <a:xfrm>
            <a:off x="0" y="11430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218" name="Rectangle 2"/>
          <p:cNvSpPr>
            <a:spLocks noGrp="1" noChangeArrowheads="1"/>
          </p:cNvSpPr>
          <p:nvPr>
            <p:ph type="title"/>
          </p:nvPr>
        </p:nvSpPr>
        <p:spPr>
          <a:xfrm>
            <a:off x="914400" y="68263"/>
            <a:ext cx="7391400" cy="1074737"/>
          </a:xfrm>
        </p:spPr>
        <p:txBody>
          <a:bodyPr>
            <a:normAutofit fontScale="90000"/>
          </a:bodyPr>
          <a:lstStyle/>
          <a:p>
            <a:pPr eaLnBrk="1" fontAlgn="auto" hangingPunct="1">
              <a:spcAft>
                <a:spcPts val="0"/>
              </a:spcAft>
              <a:defRPr/>
            </a:pPr>
            <a:r>
              <a:rPr lang="en-US" dirty="0" smtClean="0"/>
              <a:t>1099-R</a:t>
            </a:r>
            <a:br>
              <a:rPr lang="en-US" dirty="0" smtClean="0"/>
            </a:br>
            <a:r>
              <a:rPr lang="en-US" sz="2800" dirty="0" smtClean="0"/>
              <a:t>What is this form telling you?</a:t>
            </a:r>
          </a:p>
        </p:txBody>
      </p:sp>
      <p:sp>
        <p:nvSpPr>
          <p:cNvPr id="11" name="Footer Placeholder 10"/>
          <p:cNvSpPr>
            <a:spLocks noGrp="1"/>
          </p:cNvSpPr>
          <p:nvPr>
            <p:ph type="ftr" sz="quarter" idx="10"/>
          </p:nvPr>
        </p:nvSpPr>
        <p:spPr/>
        <p:txBody>
          <a:bodyPr/>
          <a:lstStyle/>
          <a:p>
            <a:r>
              <a:rPr lang="en-US" smtClean="0">
                <a:solidFill>
                  <a:prstClr val="black">
                    <a:tint val="75000"/>
                  </a:prstClr>
                </a:solidFill>
              </a:rPr>
              <a:t>NTTC Training – TY2016</a:t>
            </a:r>
            <a:endParaRPr lang="en-US">
              <a:solidFill>
                <a:prstClr val="black">
                  <a:tint val="75000"/>
                </a:prstClr>
              </a:solidFill>
            </a:endParaRPr>
          </a:p>
        </p:txBody>
      </p:sp>
      <p:sp>
        <p:nvSpPr>
          <p:cNvPr id="13" name="Slide Number Placeholder 12"/>
          <p:cNvSpPr>
            <a:spLocks noGrp="1"/>
          </p:cNvSpPr>
          <p:nvPr>
            <p:ph type="sldNum" sz="quarter" idx="11"/>
          </p:nvPr>
        </p:nvSpPr>
        <p:spPr/>
        <p:txBody>
          <a:bodyPr/>
          <a:lstStyle/>
          <a:p>
            <a:fld id="{338ED3A5-5DFD-4230-BB90-0044010B1AE1}" type="slidenum">
              <a:rPr lang="en-US" smtClean="0">
                <a:solidFill>
                  <a:prstClr val="black">
                    <a:tint val="75000"/>
                  </a:prstClr>
                </a:solidFill>
              </a:rPr>
              <a:pPr/>
              <a:t>7</a:t>
            </a:fld>
            <a:endParaRPr lang="en-US">
              <a:solidFill>
                <a:prstClr val="black">
                  <a:tint val="75000"/>
                </a:prstClr>
              </a:solidFill>
            </a:endParaRPr>
          </a:p>
        </p:txBody>
      </p:sp>
      <p:sp>
        <p:nvSpPr>
          <p:cNvPr id="2" name="Rectangle 1"/>
          <p:cNvSpPr/>
          <p:nvPr/>
        </p:nvSpPr>
        <p:spPr>
          <a:xfrm>
            <a:off x="4191001" y="1524000"/>
            <a:ext cx="1295400" cy="30480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a:off x="4191000" y="1828800"/>
            <a:ext cx="1295401" cy="243681"/>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 name="Rectangle 2"/>
          <p:cNvSpPr/>
          <p:nvPr/>
        </p:nvSpPr>
        <p:spPr>
          <a:xfrm>
            <a:off x="4191000" y="3581400"/>
            <a:ext cx="661987" cy="60960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Rectangle 3"/>
          <p:cNvSpPr/>
          <p:nvPr/>
        </p:nvSpPr>
        <p:spPr>
          <a:xfrm>
            <a:off x="4876800" y="3581400"/>
            <a:ext cx="449262" cy="60960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a:off x="5456237" y="2498724"/>
            <a:ext cx="1401763" cy="473075"/>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5399087" y="4191000"/>
            <a:ext cx="1458913" cy="441325"/>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a:off x="4191000" y="2133600"/>
            <a:ext cx="1295401" cy="365125"/>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extLst>
      <p:ext uri="{BB962C8B-B14F-4D97-AF65-F5344CB8AC3E}">
        <p14:creationId xmlns:p14="http://schemas.microsoft.com/office/powerpoint/2010/main" val="37635796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3" grpId="0" animBg="1"/>
      <p:bldP spid="4" grpId="0" animBg="1"/>
      <p:bldP spid="5" grpId="0" animBg="1"/>
      <p:bldP spid="7" grpId="0" animBg="1"/>
      <p:bldP spid="1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mtClean="0"/>
              <a:t>Special Case 3 – </a:t>
            </a:r>
            <a:br>
              <a:rPr lang="en-US" smtClean="0"/>
            </a:br>
            <a:r>
              <a:rPr lang="en-US" smtClean="0"/>
              <a:t>Zero out taxable amount</a:t>
            </a:r>
            <a:endParaRPr lang="en-US" dirty="0"/>
          </a:p>
        </p:txBody>
      </p:sp>
      <p:sp>
        <p:nvSpPr>
          <p:cNvPr id="3" name="Footer Placeholder 2"/>
          <p:cNvSpPr>
            <a:spLocks noGrp="1"/>
          </p:cNvSpPr>
          <p:nvPr>
            <p:ph type="ftr" sz="quarter" idx="10"/>
          </p:nvPr>
        </p:nvSpPr>
        <p:spPr/>
        <p:txBody>
          <a:bodyPr/>
          <a:lstStyle/>
          <a:p>
            <a:r>
              <a:rPr lang="en-US" smtClean="0"/>
              <a:t>NTTC Training – TY2016</a:t>
            </a:r>
            <a:endParaRPr lang="en-US"/>
          </a:p>
        </p:txBody>
      </p:sp>
      <p:sp>
        <p:nvSpPr>
          <p:cNvPr id="4" name="Slide Number Placeholder 3"/>
          <p:cNvSpPr>
            <a:spLocks noGrp="1"/>
          </p:cNvSpPr>
          <p:nvPr>
            <p:ph type="sldNum" sz="quarter" idx="11"/>
          </p:nvPr>
        </p:nvSpPr>
        <p:spPr/>
        <p:txBody>
          <a:bodyPr/>
          <a:lstStyle/>
          <a:p>
            <a:fld id="{338ED3A5-5DFD-4230-BB90-0044010B1AE1}" type="slidenum">
              <a:rPr lang="en-US" smtClean="0"/>
              <a:pPr/>
              <a:t>70</a:t>
            </a:fld>
            <a:endParaRPr lang="en-US"/>
          </a:p>
        </p:txBody>
      </p:sp>
      <p:sp>
        <p:nvSpPr>
          <p:cNvPr id="82947" name="Content Placeholder 6"/>
          <p:cNvSpPr>
            <a:spLocks noGrp="1"/>
          </p:cNvSpPr>
          <p:nvPr>
            <p:ph sz="quarter" idx="12"/>
          </p:nvPr>
        </p:nvSpPr>
        <p:spPr/>
        <p:txBody>
          <a:bodyPr>
            <a:normAutofit fontScale="77500" lnSpcReduction="20000"/>
          </a:bodyPr>
          <a:lstStyle/>
          <a:p>
            <a:r>
              <a:rPr lang="en-US" altLang="en-US" smtClean="0"/>
              <a:t>May have a loss on annuity if “total distribution” (box checked) and box 5 is greater than box 1</a:t>
            </a:r>
          </a:p>
          <a:p>
            <a:r>
              <a:rPr lang="en-US" altLang="en-US" smtClean="0"/>
              <a:t>Potential itemized deduction for unrecovered investment in the contract</a:t>
            </a:r>
          </a:p>
          <a:p>
            <a:pPr lvl="1"/>
            <a:r>
              <a:rPr lang="en-US" altLang="en-US" smtClean="0"/>
              <a:t>Not subject to 2% of AGI floor if due to death of annuitant</a:t>
            </a:r>
          </a:p>
          <a:p>
            <a:pPr lvl="1"/>
            <a:r>
              <a:rPr lang="en-US" altLang="en-US" smtClean="0"/>
              <a:t>Otherwise, subject to 2% of AGI floor</a:t>
            </a:r>
          </a:p>
        </p:txBody>
      </p:sp>
      <p:sp>
        <p:nvSpPr>
          <p:cNvPr id="8" name="5-Point Star 7"/>
          <p:cNvSpPr/>
          <p:nvPr/>
        </p:nvSpPr>
        <p:spPr>
          <a:xfrm>
            <a:off x="8053388" y="228600"/>
            <a:ext cx="822325" cy="82232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extLst>
      <p:ext uri="{BB962C8B-B14F-4D97-AF65-F5344CB8AC3E}">
        <p14:creationId xmlns:p14="http://schemas.microsoft.com/office/powerpoint/2010/main" val="1857284359"/>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Special Case 3 – Open Schedule A</a:t>
            </a:r>
            <a:endParaRPr lang="en-US" dirty="0"/>
          </a:p>
        </p:txBody>
      </p:sp>
      <p:sp>
        <p:nvSpPr>
          <p:cNvPr id="5" name="Footer Placeholder 4"/>
          <p:cNvSpPr>
            <a:spLocks noGrp="1"/>
          </p:cNvSpPr>
          <p:nvPr>
            <p:ph type="ftr" sz="quarter" idx="10"/>
          </p:nvPr>
        </p:nvSpPr>
        <p:spPr/>
        <p:txBody>
          <a:bodyPr/>
          <a:lstStyle/>
          <a:p>
            <a:r>
              <a:rPr lang="en-US" smtClean="0">
                <a:solidFill>
                  <a:prstClr val="black">
                    <a:tint val="75000"/>
                  </a:prstClr>
                </a:solidFill>
              </a:rPr>
              <a:t>NTTC Training – TY2016</a:t>
            </a:r>
            <a:endParaRPr lang="en-US">
              <a:solidFill>
                <a:prstClr val="black">
                  <a:tint val="75000"/>
                </a:prstClr>
              </a:solidFill>
            </a:endParaRPr>
          </a:p>
        </p:txBody>
      </p:sp>
      <p:sp>
        <p:nvSpPr>
          <p:cNvPr id="7" name="Slide Number Placeholder 6"/>
          <p:cNvSpPr>
            <a:spLocks noGrp="1"/>
          </p:cNvSpPr>
          <p:nvPr>
            <p:ph type="sldNum" sz="quarter" idx="11"/>
          </p:nvPr>
        </p:nvSpPr>
        <p:spPr/>
        <p:txBody>
          <a:bodyPr/>
          <a:lstStyle/>
          <a:p>
            <a:fld id="{338ED3A5-5DFD-4230-BB90-0044010B1AE1}" type="slidenum">
              <a:rPr lang="en-US" smtClean="0">
                <a:solidFill>
                  <a:prstClr val="black">
                    <a:tint val="75000"/>
                  </a:prstClr>
                </a:solidFill>
              </a:rPr>
              <a:pPr/>
              <a:t>71</a:t>
            </a:fld>
            <a:endParaRPr lang="en-US">
              <a:solidFill>
                <a:prstClr val="black">
                  <a:tint val="75000"/>
                </a:prstClr>
              </a:solidFill>
            </a:endParaRPr>
          </a:p>
        </p:txBody>
      </p:sp>
      <p:pic>
        <p:nvPicPr>
          <p:cNvPr id="3" name="Content Placeholder 2"/>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1566863" y="2183130"/>
            <a:ext cx="5903881" cy="4065270"/>
          </a:xfrm>
          <a:prstGeom prst="rect">
            <a:avLst/>
          </a:prstGeom>
        </p:spPr>
      </p:pic>
      <p:sp>
        <p:nvSpPr>
          <p:cNvPr id="10" name="TextBox 9"/>
          <p:cNvSpPr txBox="1"/>
          <p:nvPr/>
        </p:nvSpPr>
        <p:spPr>
          <a:xfrm>
            <a:off x="914400" y="1752600"/>
            <a:ext cx="7288598" cy="400110"/>
          </a:xfrm>
          <a:prstGeom prst="rect">
            <a:avLst/>
          </a:prstGeom>
          <a:noFill/>
          <a:ln w="28575">
            <a:solidFill>
              <a:srgbClr val="FF0000"/>
            </a:solidFill>
          </a:ln>
        </p:spPr>
        <p:txBody>
          <a:bodyPr wrap="none" rtlCol="0">
            <a:spAutoFit/>
          </a:bodyPr>
          <a:lstStyle/>
          <a:p>
            <a:r>
              <a:rPr lang="en-US" sz="2000" b="1" dirty="0" smtClean="0"/>
              <a:t>Type </a:t>
            </a:r>
            <a:r>
              <a:rPr lang="en-US" sz="2000" b="1" i="1" dirty="0" smtClean="0"/>
              <a:t>Schedule A</a:t>
            </a:r>
            <a:r>
              <a:rPr lang="en-US" sz="2000" b="1" dirty="0" smtClean="0"/>
              <a:t> in </a:t>
            </a:r>
            <a:r>
              <a:rPr lang="en-US" sz="2000" b="1" u="sng" dirty="0" smtClean="0"/>
              <a:t>Enter the Form Number</a:t>
            </a:r>
            <a:r>
              <a:rPr lang="en-US" sz="2000" b="1" dirty="0" smtClean="0"/>
              <a:t> OR through Deductions</a:t>
            </a:r>
            <a:endParaRPr lang="en-US" sz="2000" b="1" dirty="0"/>
          </a:p>
        </p:txBody>
      </p:sp>
      <p:cxnSp>
        <p:nvCxnSpPr>
          <p:cNvPr id="6" name="Straight Arrow Connector 5"/>
          <p:cNvCxnSpPr/>
          <p:nvPr/>
        </p:nvCxnSpPr>
        <p:spPr>
          <a:xfrm flipH="1">
            <a:off x="3505200" y="2152710"/>
            <a:ext cx="1219200" cy="3618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79012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 Case 3 – Link to lines 23 or 28</a:t>
            </a:r>
            <a:endParaRPr lang="en-US" dirty="0"/>
          </a:p>
        </p:txBody>
      </p:sp>
      <p:sp>
        <p:nvSpPr>
          <p:cNvPr id="5" name="Footer Placeholder 4"/>
          <p:cNvSpPr>
            <a:spLocks noGrp="1"/>
          </p:cNvSpPr>
          <p:nvPr>
            <p:ph type="ftr" sz="quarter" idx="10"/>
          </p:nvPr>
        </p:nvSpPr>
        <p:spPr/>
        <p:txBody>
          <a:bodyPr/>
          <a:lstStyle/>
          <a:p>
            <a:r>
              <a:rPr lang="en-US" smtClean="0">
                <a:solidFill>
                  <a:prstClr val="black">
                    <a:tint val="75000"/>
                  </a:prstClr>
                </a:solidFill>
              </a:rPr>
              <a:t>NTTC Training – TY2016</a:t>
            </a:r>
            <a:endParaRPr lang="en-US">
              <a:solidFill>
                <a:prstClr val="black">
                  <a:tint val="75000"/>
                </a:prstClr>
              </a:solidFill>
            </a:endParaRPr>
          </a:p>
        </p:txBody>
      </p:sp>
      <p:sp>
        <p:nvSpPr>
          <p:cNvPr id="7" name="Slide Number Placeholder 6"/>
          <p:cNvSpPr>
            <a:spLocks noGrp="1"/>
          </p:cNvSpPr>
          <p:nvPr>
            <p:ph type="sldNum" sz="quarter" idx="11"/>
          </p:nvPr>
        </p:nvSpPr>
        <p:spPr/>
        <p:txBody>
          <a:bodyPr/>
          <a:lstStyle/>
          <a:p>
            <a:fld id="{338ED3A5-5DFD-4230-BB90-0044010B1AE1}" type="slidenum">
              <a:rPr lang="en-US" smtClean="0">
                <a:solidFill>
                  <a:prstClr val="black">
                    <a:tint val="75000"/>
                  </a:prstClr>
                </a:solidFill>
              </a:rPr>
              <a:pPr/>
              <a:t>72</a:t>
            </a:fld>
            <a:endParaRPr lang="en-US">
              <a:solidFill>
                <a:prstClr val="black">
                  <a:tint val="75000"/>
                </a:prstClr>
              </a:solidFill>
            </a:endParaRPr>
          </a:p>
        </p:txBody>
      </p:sp>
      <p:pic>
        <p:nvPicPr>
          <p:cNvPr id="6" name="Content Placeholder 5"/>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2286000" y="2352675"/>
            <a:ext cx="2538413" cy="2828925"/>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127504"/>
            <a:ext cx="1514856" cy="259689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2" y="2676811"/>
            <a:ext cx="3811905" cy="3571589"/>
          </a:xfrm>
          <a:prstGeom prst="rect">
            <a:avLst/>
          </a:prstGeom>
        </p:spPr>
      </p:pic>
      <p:sp>
        <p:nvSpPr>
          <p:cNvPr id="15" name="TextBox 14"/>
          <p:cNvSpPr txBox="1"/>
          <p:nvPr/>
        </p:nvSpPr>
        <p:spPr>
          <a:xfrm>
            <a:off x="1066800" y="1688068"/>
            <a:ext cx="1113253" cy="523220"/>
          </a:xfrm>
          <a:prstGeom prst="rect">
            <a:avLst/>
          </a:prstGeom>
          <a:noFill/>
        </p:spPr>
        <p:txBody>
          <a:bodyPr wrap="none" rtlCol="0">
            <a:spAutoFit/>
          </a:bodyPr>
          <a:lstStyle/>
          <a:p>
            <a:r>
              <a:rPr lang="en-US" sz="2800" b="1" dirty="0" smtClean="0">
                <a:solidFill>
                  <a:srgbClr val="FF0000"/>
                </a:solidFill>
              </a:rPr>
              <a:t>Step 1</a:t>
            </a:r>
            <a:endParaRPr lang="en-US" sz="2800" b="1" dirty="0">
              <a:solidFill>
                <a:srgbClr val="FF0000"/>
              </a:solidFill>
            </a:endParaRPr>
          </a:p>
        </p:txBody>
      </p:sp>
      <p:sp>
        <p:nvSpPr>
          <p:cNvPr id="16" name="TextBox 15"/>
          <p:cNvSpPr txBox="1"/>
          <p:nvPr/>
        </p:nvSpPr>
        <p:spPr>
          <a:xfrm>
            <a:off x="3276600" y="1840468"/>
            <a:ext cx="1113253" cy="523220"/>
          </a:xfrm>
          <a:prstGeom prst="rect">
            <a:avLst/>
          </a:prstGeom>
          <a:noFill/>
        </p:spPr>
        <p:txBody>
          <a:bodyPr wrap="none" rtlCol="0">
            <a:spAutoFit/>
          </a:bodyPr>
          <a:lstStyle/>
          <a:p>
            <a:r>
              <a:rPr lang="en-US" sz="2800" b="1" dirty="0" smtClean="0">
                <a:solidFill>
                  <a:srgbClr val="FF0000"/>
                </a:solidFill>
              </a:rPr>
              <a:t>Step 2</a:t>
            </a:r>
            <a:endParaRPr lang="en-US" sz="2800" b="1" dirty="0">
              <a:solidFill>
                <a:srgbClr val="FF0000"/>
              </a:solidFill>
            </a:endParaRPr>
          </a:p>
        </p:txBody>
      </p:sp>
      <p:sp>
        <p:nvSpPr>
          <p:cNvPr id="17" name="TextBox 16"/>
          <p:cNvSpPr txBox="1"/>
          <p:nvPr/>
        </p:nvSpPr>
        <p:spPr>
          <a:xfrm>
            <a:off x="6400800" y="1981200"/>
            <a:ext cx="1113253" cy="523220"/>
          </a:xfrm>
          <a:prstGeom prst="rect">
            <a:avLst/>
          </a:prstGeom>
          <a:noFill/>
        </p:spPr>
        <p:txBody>
          <a:bodyPr wrap="none" rtlCol="0">
            <a:spAutoFit/>
          </a:bodyPr>
          <a:lstStyle/>
          <a:p>
            <a:r>
              <a:rPr lang="en-US" sz="2800" b="1" dirty="0" smtClean="0">
                <a:solidFill>
                  <a:srgbClr val="FF0000"/>
                </a:solidFill>
              </a:rPr>
              <a:t>Step 3</a:t>
            </a:r>
            <a:endParaRPr lang="en-US" sz="2800" b="1" dirty="0">
              <a:solidFill>
                <a:srgbClr val="FF0000"/>
              </a:solidFill>
            </a:endParaRPr>
          </a:p>
        </p:txBody>
      </p:sp>
    </p:spTree>
    <p:extLst>
      <p:ext uri="{BB962C8B-B14F-4D97-AF65-F5344CB8AC3E}">
        <p14:creationId xmlns:p14="http://schemas.microsoft.com/office/powerpoint/2010/main" val="1280726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Special Case 3</a:t>
            </a:r>
            <a:endParaRPr lang="en-US" dirty="0"/>
          </a:p>
        </p:txBody>
      </p:sp>
      <p:sp>
        <p:nvSpPr>
          <p:cNvPr id="5" name="Footer Placeholder 4"/>
          <p:cNvSpPr>
            <a:spLocks noGrp="1"/>
          </p:cNvSpPr>
          <p:nvPr>
            <p:ph type="ftr" sz="quarter" idx="10"/>
          </p:nvPr>
        </p:nvSpPr>
        <p:spPr/>
        <p:txBody>
          <a:bodyPr/>
          <a:lstStyle/>
          <a:p>
            <a:r>
              <a:rPr lang="en-US" smtClean="0">
                <a:solidFill>
                  <a:prstClr val="black">
                    <a:tint val="75000"/>
                  </a:prstClr>
                </a:solidFill>
              </a:rPr>
              <a:t>NTTC Training – TY2016</a:t>
            </a:r>
            <a:endParaRPr lang="en-US">
              <a:solidFill>
                <a:prstClr val="black">
                  <a:tint val="75000"/>
                </a:prstClr>
              </a:solidFill>
            </a:endParaRPr>
          </a:p>
        </p:txBody>
      </p:sp>
      <p:sp>
        <p:nvSpPr>
          <p:cNvPr id="7" name="Slide Number Placeholder 6"/>
          <p:cNvSpPr>
            <a:spLocks noGrp="1"/>
          </p:cNvSpPr>
          <p:nvPr>
            <p:ph type="sldNum" sz="quarter" idx="11"/>
          </p:nvPr>
        </p:nvSpPr>
        <p:spPr/>
        <p:txBody>
          <a:bodyPr/>
          <a:lstStyle/>
          <a:p>
            <a:fld id="{338ED3A5-5DFD-4230-BB90-0044010B1AE1}" type="slidenum">
              <a:rPr lang="en-US" smtClean="0">
                <a:solidFill>
                  <a:prstClr val="black">
                    <a:tint val="75000"/>
                  </a:prstClr>
                </a:solidFill>
              </a:rPr>
              <a:pPr/>
              <a:t>73</a:t>
            </a:fld>
            <a:endParaRPr lang="en-US">
              <a:solidFill>
                <a:prstClr val="black">
                  <a:tint val="75000"/>
                </a:prstClr>
              </a:solidFill>
            </a:endParaRPr>
          </a:p>
        </p:txBody>
      </p:sp>
      <p:sp>
        <p:nvSpPr>
          <p:cNvPr id="64515" name="Content Placeholder 2"/>
          <p:cNvSpPr>
            <a:spLocks noGrp="1"/>
          </p:cNvSpPr>
          <p:nvPr>
            <p:ph sz="quarter" idx="12"/>
          </p:nvPr>
        </p:nvSpPr>
        <p:spPr>
          <a:xfrm>
            <a:off x="876300" y="1676400"/>
            <a:ext cx="7391400" cy="2667000"/>
          </a:xfrm>
          <a:prstGeom prst="rect">
            <a:avLst/>
          </a:prstGeom>
        </p:spPr>
        <p:txBody>
          <a:bodyPr rtlCol="0">
            <a:normAutofit fontScale="85000" lnSpcReduction="10000"/>
          </a:bodyPr>
          <a:lstStyle/>
          <a:p>
            <a:pPr eaLnBrk="1" fontAlgn="auto" hangingPunct="1">
              <a:spcAft>
                <a:spcPts val="0"/>
              </a:spcAft>
              <a:buClr>
                <a:schemeClr val="accent2">
                  <a:lumMod val="50000"/>
                </a:schemeClr>
              </a:buClr>
              <a:defRPr/>
            </a:pPr>
            <a:r>
              <a:rPr lang="en-US" altLang="en-US" dirty="0" smtClean="0"/>
              <a:t>Describe and enter the loss amount </a:t>
            </a:r>
          </a:p>
          <a:p>
            <a:pPr marL="53975" indent="0" eaLnBrk="1" fontAlgn="auto" hangingPunct="1">
              <a:spcAft>
                <a:spcPts val="0"/>
              </a:spcAft>
              <a:buClr>
                <a:schemeClr val="accent3">
                  <a:lumMod val="75000"/>
                </a:schemeClr>
              </a:buClr>
              <a:buFont typeface="Calibri" pitchFamily="34" charset="0"/>
              <a:buNone/>
              <a:tabLst>
                <a:tab pos="6858000" algn="r"/>
              </a:tabLst>
              <a:defRPr/>
            </a:pPr>
            <a:r>
              <a:rPr lang="en-US" altLang="en-US" dirty="0" smtClean="0"/>
              <a:t>Employee contribution box 5:	$6,500</a:t>
            </a:r>
          </a:p>
          <a:p>
            <a:pPr marL="53975" indent="0" eaLnBrk="1" fontAlgn="auto" hangingPunct="1">
              <a:spcAft>
                <a:spcPts val="0"/>
              </a:spcAft>
              <a:buClr>
                <a:schemeClr val="accent3">
                  <a:lumMod val="75000"/>
                </a:schemeClr>
              </a:buClr>
              <a:buFont typeface="Calibri" pitchFamily="34" charset="0"/>
              <a:buNone/>
              <a:tabLst>
                <a:tab pos="6858000" algn="r"/>
              </a:tabLst>
              <a:defRPr/>
            </a:pPr>
            <a:r>
              <a:rPr lang="en-US" altLang="en-US" dirty="0" smtClean="0"/>
              <a:t>Less total distribution box 1:	-5,000</a:t>
            </a:r>
          </a:p>
          <a:p>
            <a:pPr marL="53975" indent="0" eaLnBrk="1" fontAlgn="auto" hangingPunct="1">
              <a:spcAft>
                <a:spcPts val="0"/>
              </a:spcAft>
              <a:buClr>
                <a:schemeClr val="accent3">
                  <a:lumMod val="75000"/>
                </a:schemeClr>
              </a:buClr>
              <a:buFont typeface="Calibri" pitchFamily="34" charset="0"/>
              <a:buNone/>
              <a:tabLst>
                <a:tab pos="6858000" algn="r"/>
              </a:tabLst>
              <a:defRPr/>
            </a:pPr>
            <a:r>
              <a:rPr lang="en-US" altLang="en-US" dirty="0" smtClean="0"/>
              <a:t>Loss amount to enter	$1,500</a:t>
            </a:r>
          </a:p>
        </p:txBody>
      </p:sp>
      <p:sp>
        <p:nvSpPr>
          <p:cNvPr id="84999" name="TextBox 2"/>
          <p:cNvSpPr txBox="1">
            <a:spLocks noChangeArrowheads="1"/>
          </p:cNvSpPr>
          <p:nvPr/>
        </p:nvSpPr>
        <p:spPr bwMode="auto">
          <a:xfrm>
            <a:off x="8229600" y="4462463"/>
            <a:ext cx="601447"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r>
              <a:rPr lang="en-US" altLang="en-US" sz="1600" dirty="0" smtClean="0"/>
              <a:t>2016</a:t>
            </a:r>
            <a:endParaRPr lang="en-US" altLang="en-US" sz="1600" dirty="0"/>
          </a:p>
        </p:txBody>
      </p:sp>
      <p:cxnSp>
        <p:nvCxnSpPr>
          <p:cNvPr id="6" name="Straight Connector 5"/>
          <p:cNvCxnSpPr/>
          <p:nvPr/>
        </p:nvCxnSpPr>
        <p:spPr>
          <a:xfrm>
            <a:off x="6477000" y="3352800"/>
            <a:ext cx="1447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5-Point Star 9"/>
          <p:cNvSpPr/>
          <p:nvPr/>
        </p:nvSpPr>
        <p:spPr>
          <a:xfrm>
            <a:off x="8053388" y="228600"/>
            <a:ext cx="822325" cy="82232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393732" y="4267200"/>
            <a:ext cx="7343280" cy="1695450"/>
          </a:xfrm>
          <a:prstGeom prst="rect">
            <a:avLst/>
          </a:prstGeom>
          <a:ln>
            <a:solidFill>
              <a:schemeClr val="accent1"/>
            </a:solidFill>
          </a:ln>
        </p:spPr>
      </p:pic>
    </p:spTree>
    <p:extLst>
      <p:ext uri="{BB962C8B-B14F-4D97-AF65-F5344CB8AC3E}">
        <p14:creationId xmlns:p14="http://schemas.microsoft.com/office/powerpoint/2010/main" val="229439820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5"/>
          <p:cNvSpPr>
            <a:spLocks noGrp="1"/>
          </p:cNvSpPr>
          <p:nvPr>
            <p:ph type="title"/>
          </p:nvPr>
        </p:nvSpPr>
        <p:spPr/>
        <p:txBody>
          <a:bodyPr/>
          <a:lstStyle/>
          <a:p>
            <a:r>
              <a:rPr lang="en-US" smtClean="0"/>
              <a:t>Distributions</a:t>
            </a:r>
            <a:endParaRPr lang="en-US" dirty="0" smtClean="0"/>
          </a:p>
        </p:txBody>
      </p:sp>
      <p:sp>
        <p:nvSpPr>
          <p:cNvPr id="3" name="Footer Placeholder 2"/>
          <p:cNvSpPr>
            <a:spLocks noGrp="1"/>
          </p:cNvSpPr>
          <p:nvPr>
            <p:ph type="ftr" sz="quarter" idx="10"/>
          </p:nvPr>
        </p:nvSpPr>
        <p:spPr/>
        <p:txBody>
          <a:bodyPr/>
          <a:lstStyle/>
          <a:p>
            <a:r>
              <a:rPr lang="en-US" smtClean="0"/>
              <a:t>NTTC Training – TY2016</a:t>
            </a:r>
            <a:endParaRPr lang="en-US"/>
          </a:p>
        </p:txBody>
      </p:sp>
      <p:sp>
        <p:nvSpPr>
          <p:cNvPr id="4" name="Slide Number Placeholder 3"/>
          <p:cNvSpPr>
            <a:spLocks noGrp="1"/>
          </p:cNvSpPr>
          <p:nvPr>
            <p:ph type="sldNum" sz="quarter" idx="11"/>
          </p:nvPr>
        </p:nvSpPr>
        <p:spPr/>
        <p:txBody>
          <a:bodyPr/>
          <a:lstStyle/>
          <a:p>
            <a:fld id="{338ED3A5-5DFD-4230-BB90-0044010B1AE1}" type="slidenum">
              <a:rPr lang="en-US" smtClean="0"/>
              <a:pPr/>
              <a:t>74</a:t>
            </a:fld>
            <a:endParaRPr lang="en-US"/>
          </a:p>
        </p:txBody>
      </p:sp>
      <p:sp>
        <p:nvSpPr>
          <p:cNvPr id="86019" name="Content Placeholder 6"/>
          <p:cNvSpPr>
            <a:spLocks noGrp="1"/>
          </p:cNvSpPr>
          <p:nvPr>
            <p:ph sz="quarter" idx="12"/>
          </p:nvPr>
        </p:nvSpPr>
        <p:spPr/>
        <p:txBody>
          <a:bodyPr/>
          <a:lstStyle/>
          <a:p>
            <a:r>
              <a:rPr lang="en-US" altLang="en-US" smtClean="0"/>
              <a:t>Taxability computed separately on each </a:t>
            </a:r>
            <a:br>
              <a:rPr lang="en-US" altLang="en-US" smtClean="0"/>
            </a:br>
            <a:r>
              <a:rPr lang="en-US" altLang="en-US" smtClean="0"/>
              <a:t>1099-R</a:t>
            </a:r>
          </a:p>
          <a:p>
            <a:r>
              <a:rPr lang="en-US" altLang="en-US" smtClean="0"/>
              <a:t>Input one at a time and complete all input related each form</a:t>
            </a:r>
          </a:p>
          <a:p>
            <a:endParaRPr lang="en-US" altLang="en-US" smtClean="0"/>
          </a:p>
          <a:p>
            <a:endParaRPr lang="en-US" altLang="en-US" dirty="0" smtClean="0"/>
          </a:p>
        </p:txBody>
      </p:sp>
    </p:spTree>
    <p:extLst>
      <p:ext uri="{BB962C8B-B14F-4D97-AF65-F5344CB8AC3E}">
        <p14:creationId xmlns:p14="http://schemas.microsoft.com/office/powerpoint/2010/main" val="3471010711"/>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Content Placeholder 2"/>
          <p:cNvSpPr>
            <a:spLocks noGrp="1"/>
          </p:cNvSpPr>
          <p:nvPr>
            <p:ph sz="half" idx="1"/>
          </p:nvPr>
        </p:nvSpPr>
        <p:spPr>
          <a:prstGeom prst="rect">
            <a:avLst/>
          </a:prstGeom>
          <a:noFill/>
        </p:spPr>
        <p:txBody>
          <a:bodyPr/>
          <a:lstStyle/>
          <a:p>
            <a:pPr marL="427435" lvl="1" indent="0" algn="ctr">
              <a:buNone/>
            </a:pPr>
            <a:endParaRPr lang="en-US" altLang="en-US" dirty="0" smtClean="0"/>
          </a:p>
          <a:p>
            <a:pPr marL="0" indent="0" algn="ctr" eaLnBrk="1" hangingPunct="1">
              <a:buNone/>
            </a:pPr>
            <a:endParaRPr lang="en-US" altLang="en-US" dirty="0" smtClean="0"/>
          </a:p>
        </p:txBody>
      </p:sp>
      <p:sp>
        <p:nvSpPr>
          <p:cNvPr id="9" name="Content Placeholder 8"/>
          <p:cNvSpPr>
            <a:spLocks noGrp="1"/>
          </p:cNvSpPr>
          <p:nvPr>
            <p:ph sz="half" idx="2"/>
          </p:nvPr>
        </p:nvSpPr>
        <p:spPr>
          <a:xfrm>
            <a:off x="4343400" y="1752600"/>
            <a:ext cx="4121150" cy="4419600"/>
          </a:xfrm>
        </p:spPr>
        <p:txBody>
          <a:bodyPr>
            <a:normAutofit/>
          </a:bodyPr>
          <a:lstStyle/>
          <a:p>
            <a:r>
              <a:rPr lang="en-US" sz="2400" dirty="0" smtClean="0"/>
              <a:t>Check second box if attempts to get a corrected 1099-R have failed.</a:t>
            </a:r>
          </a:p>
          <a:p>
            <a:r>
              <a:rPr lang="en-US" sz="2400" dirty="0" smtClean="0"/>
              <a:t>Answer the highlighted questions below which pop </a:t>
            </a:r>
            <a:r>
              <a:rPr lang="en-US" sz="2400" dirty="0" smtClean="0"/>
              <a:t>up</a:t>
            </a:r>
            <a:endParaRPr lang="en-US" sz="2400" dirty="0" smtClean="0"/>
          </a:p>
          <a:p>
            <a:pPr marL="0" indent="0" algn="ctr">
              <a:buNone/>
            </a:pPr>
            <a:endParaRPr lang="en-US" sz="2400" dirty="0"/>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Missing 1099-R – </a:t>
            </a:r>
            <a:br>
              <a:rPr lang="en-US" dirty="0" smtClean="0"/>
            </a:br>
            <a:r>
              <a:rPr lang="en-US" dirty="0" smtClean="0"/>
              <a:t>        TaxSlayer Creates  Form 4852</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NTTC Training – TY2016</a:t>
            </a:r>
            <a:endParaRPr lang="en-US">
              <a:solidFill>
                <a:prstClr val="black">
                  <a:tint val="75000"/>
                </a:prstClr>
              </a:solidFill>
            </a:endParaRPr>
          </a:p>
        </p:txBody>
      </p:sp>
      <p:sp>
        <p:nvSpPr>
          <p:cNvPr id="6" name="Slide Number Placeholder 5"/>
          <p:cNvSpPr>
            <a:spLocks noGrp="1"/>
          </p:cNvSpPr>
          <p:nvPr>
            <p:ph type="sldNum" sz="quarter" idx="11"/>
          </p:nvPr>
        </p:nvSpPr>
        <p:spPr/>
        <p:txBody>
          <a:bodyPr/>
          <a:lstStyle/>
          <a:p>
            <a:fld id="{338ED3A5-5DFD-4230-BB90-0044010B1AE1}" type="slidenum">
              <a:rPr lang="en-US" smtClean="0">
                <a:solidFill>
                  <a:prstClr val="black">
                    <a:tint val="75000"/>
                  </a:prstClr>
                </a:solidFill>
              </a:rPr>
              <a:pPr/>
              <a:t>75</a:t>
            </a:fld>
            <a:endParaRPr lang="en-US">
              <a:solidFill>
                <a:prstClr val="black">
                  <a:tint val="75000"/>
                </a:prstClr>
              </a:solidFill>
            </a:endParaRPr>
          </a:p>
        </p:txBody>
      </p:sp>
      <p:sp>
        <p:nvSpPr>
          <p:cNvPr id="7" name="5-Point Star 6"/>
          <p:cNvSpPr/>
          <p:nvPr/>
        </p:nvSpPr>
        <p:spPr>
          <a:xfrm>
            <a:off x="8053388" y="228600"/>
            <a:ext cx="822325" cy="82232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683431" y="1857030"/>
            <a:ext cx="3583770" cy="4366433"/>
          </a:xfrm>
          <a:prstGeom prst="rect">
            <a:avLst/>
          </a:prstGeom>
        </p:spPr>
      </p:pic>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brightnessContrast contrast="-40000"/>
                    </a14:imgEffect>
                  </a14:imgLayer>
                </a14:imgProps>
              </a:ext>
            </a:extLst>
          </a:blip>
          <a:stretch>
            <a:fillRect/>
          </a:stretch>
        </p:blipFill>
        <p:spPr>
          <a:xfrm>
            <a:off x="1735836" y="3539779"/>
            <a:ext cx="2428875" cy="1057275"/>
          </a:xfrm>
          <a:prstGeom prst="rect">
            <a:avLst/>
          </a:prstGeom>
          <a:effectLst>
            <a:glow rad="127000">
              <a:schemeClr val="accent1"/>
            </a:glow>
          </a:effectLst>
        </p:spPr>
      </p:pic>
      <p:pic>
        <p:nvPicPr>
          <p:cNvPr id="10" name="Picture 9"/>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Layer>
                </a14:imgProps>
              </a:ext>
            </a:extLst>
          </a:blip>
          <a:stretch>
            <a:fillRect/>
          </a:stretch>
        </p:blipFill>
        <p:spPr>
          <a:xfrm>
            <a:off x="712992" y="1895952"/>
            <a:ext cx="2563608" cy="1255284"/>
          </a:xfrm>
          <a:prstGeom prst="rect">
            <a:avLst/>
          </a:prstGeom>
          <a:effectLst>
            <a:glow rad="127000">
              <a:schemeClr val="tx2">
                <a:lumMod val="60000"/>
                <a:lumOff val="40000"/>
              </a:schemeClr>
            </a:glow>
          </a:effectLst>
        </p:spPr>
      </p:pic>
      <p:pic>
        <p:nvPicPr>
          <p:cNvPr id="12" name="Picture 11"/>
          <p:cNvPicPr>
            <a:picLocks noChangeAspect="1"/>
          </p:cNvPicPr>
          <p:nvPr/>
        </p:nvPicPr>
        <p:blipFill>
          <a:blip r:embed="rId9">
            <a:extLst>
              <a:ext uri="{BEBA8EAE-BF5A-486C-A8C5-ECC9F3942E4B}">
                <a14:imgProps xmlns:a14="http://schemas.microsoft.com/office/drawing/2010/main">
                  <a14:imgLayer r:embed="rId10">
                    <a14:imgEffect>
                      <a14:sharpenSoften amount="25000"/>
                    </a14:imgEffect>
                  </a14:imgLayer>
                </a14:imgProps>
              </a:ext>
            </a:extLst>
          </a:blip>
          <a:stretch>
            <a:fillRect/>
          </a:stretch>
        </p:blipFill>
        <p:spPr>
          <a:xfrm>
            <a:off x="1598614" y="5513228"/>
            <a:ext cx="2613259" cy="566206"/>
          </a:xfrm>
          <a:prstGeom prst="rect">
            <a:avLst/>
          </a:prstGeom>
          <a:effectLst>
            <a:glow rad="127000">
              <a:srgbClr val="0070C0"/>
            </a:glow>
          </a:effectLst>
        </p:spPr>
      </p:pic>
      <p:pic>
        <p:nvPicPr>
          <p:cNvPr id="13" name="Picture 12"/>
          <p:cNvPicPr>
            <a:picLocks noChangeAspect="1"/>
          </p:cNvPicPr>
          <p:nvPr/>
        </p:nvPicPr>
        <p:blipFill>
          <a:blip r:embed="rId11">
            <a:extLst>
              <a:ext uri="{BEBA8EAE-BF5A-486C-A8C5-ECC9F3942E4B}">
                <a14:imgProps xmlns:a14="http://schemas.microsoft.com/office/drawing/2010/main">
                  <a14:imgLayer r:embed="rId12">
                    <a14:imgEffect>
                      <a14:sharpenSoften amount="25000"/>
                    </a14:imgEffect>
                  </a14:imgLayer>
                </a14:imgProps>
              </a:ext>
            </a:extLst>
          </a:blip>
          <a:stretch>
            <a:fillRect/>
          </a:stretch>
        </p:blipFill>
        <p:spPr>
          <a:xfrm>
            <a:off x="5165819" y="4121527"/>
            <a:ext cx="3360333" cy="2101936"/>
          </a:xfrm>
          <a:prstGeom prst="rect">
            <a:avLst/>
          </a:prstGeom>
          <a:effectLst>
            <a:glow rad="127000">
              <a:schemeClr val="accent1">
                <a:lumMod val="75000"/>
              </a:schemeClr>
            </a:glow>
          </a:effectLst>
        </p:spPr>
      </p:pic>
      <p:sp>
        <p:nvSpPr>
          <p:cNvPr id="14" name="TextBox 13"/>
          <p:cNvSpPr txBox="1"/>
          <p:nvPr/>
        </p:nvSpPr>
        <p:spPr>
          <a:xfrm flipH="1">
            <a:off x="4990991" y="4813634"/>
            <a:ext cx="3709988" cy="646331"/>
          </a:xfrm>
          <a:prstGeom prst="rect">
            <a:avLst/>
          </a:prstGeom>
          <a:solidFill>
            <a:schemeClr val="bg1"/>
          </a:solidFill>
          <a:ln w="19050">
            <a:solidFill>
              <a:schemeClr val="tx1"/>
            </a:solidFill>
          </a:ln>
        </p:spPr>
        <p:txBody>
          <a:bodyPr wrap="square" rtlCol="0">
            <a:spAutoFit/>
          </a:bodyPr>
          <a:lstStyle/>
          <a:p>
            <a:r>
              <a:rPr lang="en-US" b="1" dirty="0" smtClean="0"/>
              <a:t>How did you determine the amounts on the Substitute 1099-R?</a:t>
            </a:r>
            <a:endParaRPr lang="en-US" b="1" dirty="0"/>
          </a:p>
        </p:txBody>
      </p:sp>
      <p:sp>
        <p:nvSpPr>
          <p:cNvPr id="15" name="TextBox 14"/>
          <p:cNvSpPr txBox="1"/>
          <p:nvPr/>
        </p:nvSpPr>
        <p:spPr>
          <a:xfrm>
            <a:off x="5325306" y="5729354"/>
            <a:ext cx="3100608" cy="646331"/>
          </a:xfrm>
          <a:prstGeom prst="rect">
            <a:avLst/>
          </a:prstGeom>
          <a:solidFill>
            <a:schemeClr val="bg1"/>
          </a:solidFill>
          <a:ln w="19050">
            <a:solidFill>
              <a:schemeClr val="tx1"/>
            </a:solidFill>
          </a:ln>
        </p:spPr>
        <p:txBody>
          <a:bodyPr wrap="square" rtlCol="0">
            <a:spAutoFit/>
          </a:bodyPr>
          <a:lstStyle/>
          <a:p>
            <a:r>
              <a:rPr lang="en-US" b="1" dirty="0" smtClean="0"/>
              <a:t>Explain your efforts to obtain Form 1099-R</a:t>
            </a:r>
            <a:endParaRPr lang="en-US" b="1" dirty="0"/>
          </a:p>
        </p:txBody>
      </p:sp>
      <p:cxnSp>
        <p:nvCxnSpPr>
          <p:cNvPr id="11" name="Straight Arrow Connector 10"/>
          <p:cNvCxnSpPr/>
          <p:nvPr/>
        </p:nvCxnSpPr>
        <p:spPr>
          <a:xfrm flipH="1">
            <a:off x="2819400" y="2286000"/>
            <a:ext cx="1784684" cy="533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945712" y="3429000"/>
            <a:ext cx="2521888" cy="8936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87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Form 4852 - </a:t>
            </a:r>
            <a:endParaRPr lang="en-US" dirty="0"/>
          </a:p>
        </p:txBody>
      </p:sp>
      <p:sp>
        <p:nvSpPr>
          <p:cNvPr id="8" name="Footer Placeholder 7"/>
          <p:cNvSpPr>
            <a:spLocks noGrp="1"/>
          </p:cNvSpPr>
          <p:nvPr>
            <p:ph type="ftr" sz="quarter" idx="10"/>
          </p:nvPr>
        </p:nvSpPr>
        <p:spPr/>
        <p:txBody>
          <a:bodyPr/>
          <a:lstStyle/>
          <a:p>
            <a:r>
              <a:rPr lang="en-US" smtClean="0">
                <a:solidFill>
                  <a:prstClr val="black">
                    <a:tint val="75000"/>
                  </a:prstClr>
                </a:solidFill>
              </a:rPr>
              <a:t>NTTC Training – TY2016</a:t>
            </a:r>
            <a:endParaRPr lang="en-US">
              <a:solidFill>
                <a:prstClr val="black">
                  <a:tint val="75000"/>
                </a:prstClr>
              </a:solidFill>
            </a:endParaRPr>
          </a:p>
        </p:txBody>
      </p:sp>
      <p:sp>
        <p:nvSpPr>
          <p:cNvPr id="9" name="Slide Number Placeholder 8"/>
          <p:cNvSpPr>
            <a:spLocks noGrp="1"/>
          </p:cNvSpPr>
          <p:nvPr>
            <p:ph type="sldNum" sz="quarter" idx="11"/>
          </p:nvPr>
        </p:nvSpPr>
        <p:spPr/>
        <p:txBody>
          <a:bodyPr/>
          <a:lstStyle/>
          <a:p>
            <a:fld id="{338ED3A5-5DFD-4230-BB90-0044010B1AE1}" type="slidenum">
              <a:rPr lang="en-US" smtClean="0">
                <a:solidFill>
                  <a:prstClr val="black">
                    <a:tint val="75000"/>
                  </a:prstClr>
                </a:solidFill>
              </a:rPr>
              <a:pPr/>
              <a:t>76</a:t>
            </a:fld>
            <a:endParaRPr lang="en-US">
              <a:solidFill>
                <a:prstClr val="black">
                  <a:tint val="75000"/>
                </a:prstClr>
              </a:solidFill>
            </a:endParaRPr>
          </a:p>
        </p:txBody>
      </p:sp>
      <p:pic>
        <p:nvPicPr>
          <p:cNvPr id="4" name="Content Placeholder 3"/>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533400" y="2911792"/>
            <a:ext cx="8141018" cy="1660208"/>
          </a:xfrm>
        </p:spPr>
      </p:pic>
      <p:sp>
        <p:nvSpPr>
          <p:cNvPr id="5" name="TextBox 4"/>
          <p:cNvSpPr txBox="1"/>
          <p:nvPr/>
        </p:nvSpPr>
        <p:spPr>
          <a:xfrm>
            <a:off x="845820" y="5029200"/>
            <a:ext cx="7543800" cy="830997"/>
          </a:xfrm>
          <a:prstGeom prst="rect">
            <a:avLst/>
          </a:prstGeom>
          <a:noFill/>
          <a:ln w="38100">
            <a:solidFill>
              <a:schemeClr val="tx2">
                <a:lumMod val="60000"/>
                <a:lumOff val="40000"/>
              </a:schemeClr>
            </a:solidFill>
          </a:ln>
        </p:spPr>
        <p:txBody>
          <a:bodyPr wrap="square" rtlCol="0">
            <a:spAutoFit/>
          </a:bodyPr>
          <a:lstStyle/>
          <a:p>
            <a:r>
              <a:rPr lang="en-US" sz="2400" b="1" dirty="0" smtClean="0"/>
              <a:t>Zero entered on the 1099-R does not show up on the 4852 shown on the next slide.</a:t>
            </a:r>
            <a:endParaRPr lang="en-US" sz="2400" b="1" dirty="0"/>
          </a:p>
        </p:txBody>
      </p:sp>
      <p:sp>
        <p:nvSpPr>
          <p:cNvPr id="6" name="TextBox 5"/>
          <p:cNvSpPr txBox="1"/>
          <p:nvPr/>
        </p:nvSpPr>
        <p:spPr>
          <a:xfrm>
            <a:off x="713608" y="1905000"/>
            <a:ext cx="7852855" cy="830997"/>
          </a:xfrm>
          <a:prstGeom prst="rect">
            <a:avLst/>
          </a:prstGeom>
          <a:noFill/>
          <a:ln w="38100">
            <a:solidFill>
              <a:schemeClr val="tx2">
                <a:lumMod val="60000"/>
                <a:lumOff val="40000"/>
              </a:schemeClr>
            </a:solidFill>
          </a:ln>
        </p:spPr>
        <p:txBody>
          <a:bodyPr wrap="none" rtlCol="0">
            <a:spAutoFit/>
          </a:bodyPr>
          <a:lstStyle/>
          <a:p>
            <a:r>
              <a:rPr lang="en-US" sz="2400" b="1" dirty="0" smtClean="0"/>
              <a:t>If the taxable amount is calculated and turns out to be zero, </a:t>
            </a:r>
            <a:br>
              <a:rPr lang="en-US" sz="2400" b="1" dirty="0" smtClean="0"/>
            </a:br>
            <a:r>
              <a:rPr lang="en-US" sz="2400" b="1" dirty="0" smtClean="0"/>
              <a:t>enter zero on the 1099-R.</a:t>
            </a:r>
            <a:endParaRPr lang="en-US" sz="2400" b="1" dirty="0"/>
          </a:p>
        </p:txBody>
      </p:sp>
    </p:spTree>
    <p:extLst>
      <p:ext uri="{BB962C8B-B14F-4D97-AF65-F5344CB8AC3E}">
        <p14:creationId xmlns:p14="http://schemas.microsoft.com/office/powerpoint/2010/main" val="275131171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Form 4852 – Completes itself</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NTTC Training – TY2016</a:t>
            </a:r>
            <a:endParaRPr lang="en-US">
              <a:solidFill>
                <a:prstClr val="black">
                  <a:tint val="75000"/>
                </a:prstClr>
              </a:solidFill>
            </a:endParaRPr>
          </a:p>
        </p:txBody>
      </p:sp>
      <p:sp>
        <p:nvSpPr>
          <p:cNvPr id="5" name="Slide Number Placeholder 4"/>
          <p:cNvSpPr>
            <a:spLocks noGrp="1"/>
          </p:cNvSpPr>
          <p:nvPr>
            <p:ph type="sldNum" sz="quarter" idx="11"/>
          </p:nvPr>
        </p:nvSpPr>
        <p:spPr/>
        <p:txBody>
          <a:bodyPr/>
          <a:lstStyle/>
          <a:p>
            <a:fld id="{338ED3A5-5DFD-4230-BB90-0044010B1AE1}" type="slidenum">
              <a:rPr lang="en-US" smtClean="0">
                <a:solidFill>
                  <a:prstClr val="black">
                    <a:tint val="75000"/>
                  </a:prstClr>
                </a:solidFill>
              </a:rPr>
              <a:pPr/>
              <a:t>77</a:t>
            </a:fld>
            <a:endParaRPr lang="en-US">
              <a:solidFill>
                <a:prstClr val="black">
                  <a:tint val="75000"/>
                </a:prstClr>
              </a:solidFill>
            </a:endParaRPr>
          </a:p>
        </p:txBody>
      </p:sp>
      <p:pic>
        <p:nvPicPr>
          <p:cNvPr id="6" name="Content Placeholder 5"/>
          <p:cNvPicPr>
            <a:picLocks noGrp="1" noChangeAspect="1"/>
          </p:cNvPicPr>
          <p:nvPr>
            <p:ph sz="quarter" idx="12"/>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1731630" y="1801171"/>
            <a:ext cx="5680739" cy="4343400"/>
          </a:xfrm>
          <a:prstGeom prst="rect">
            <a:avLst/>
          </a:prstGeom>
        </p:spPr>
      </p:pic>
      <p:sp>
        <p:nvSpPr>
          <p:cNvPr id="7" name="5-Point Star 6"/>
          <p:cNvSpPr/>
          <p:nvPr/>
        </p:nvSpPr>
        <p:spPr>
          <a:xfrm>
            <a:off x="8053388" y="228600"/>
            <a:ext cx="822325" cy="82232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extLst>
      <p:ext uri="{BB962C8B-B14F-4D97-AF65-F5344CB8AC3E}">
        <p14:creationId xmlns:p14="http://schemas.microsoft.com/office/powerpoint/2010/main" val="364477508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Missing 1099-R – Form 4852</a:t>
            </a:r>
            <a:endParaRPr lang="en-US" dirty="0"/>
          </a:p>
        </p:txBody>
      </p:sp>
      <p:sp>
        <p:nvSpPr>
          <p:cNvPr id="3" name="Footer Placeholder 2"/>
          <p:cNvSpPr>
            <a:spLocks noGrp="1"/>
          </p:cNvSpPr>
          <p:nvPr>
            <p:ph type="ftr" sz="quarter" idx="10"/>
          </p:nvPr>
        </p:nvSpPr>
        <p:spPr/>
        <p:txBody>
          <a:bodyPr/>
          <a:lstStyle/>
          <a:p>
            <a:r>
              <a:rPr lang="en-US" smtClean="0"/>
              <a:t>NTTC Training – TY2016</a:t>
            </a:r>
            <a:endParaRPr lang="en-US"/>
          </a:p>
        </p:txBody>
      </p:sp>
      <p:sp>
        <p:nvSpPr>
          <p:cNvPr id="5" name="Slide Number Placeholder 4"/>
          <p:cNvSpPr>
            <a:spLocks noGrp="1"/>
          </p:cNvSpPr>
          <p:nvPr>
            <p:ph type="sldNum" sz="quarter" idx="11"/>
          </p:nvPr>
        </p:nvSpPr>
        <p:spPr/>
        <p:txBody>
          <a:bodyPr/>
          <a:lstStyle/>
          <a:p>
            <a:fld id="{338ED3A5-5DFD-4230-BB90-0044010B1AE1}" type="slidenum">
              <a:rPr lang="en-US" smtClean="0"/>
              <a:pPr/>
              <a:t>78</a:t>
            </a:fld>
            <a:endParaRPr lang="en-US"/>
          </a:p>
        </p:txBody>
      </p:sp>
      <p:sp>
        <p:nvSpPr>
          <p:cNvPr id="94211" name="Content Placeholder 2"/>
          <p:cNvSpPr>
            <a:spLocks noGrp="1"/>
          </p:cNvSpPr>
          <p:nvPr>
            <p:ph sz="quarter" idx="12"/>
          </p:nvPr>
        </p:nvSpPr>
        <p:spPr/>
        <p:txBody>
          <a:bodyPr/>
          <a:lstStyle/>
          <a:p>
            <a:r>
              <a:rPr lang="en-US" altLang="en-US" smtClean="0"/>
              <a:t>Taxpayer should retain copy of 4852</a:t>
            </a:r>
          </a:p>
          <a:p>
            <a:r>
              <a:rPr lang="en-US" altLang="en-US" smtClean="0"/>
              <a:t>If taxpayer later receives 1099-R with different information, may need to amend return</a:t>
            </a:r>
            <a:endParaRPr lang="en-US" altLang="en-US" dirty="0" smtClean="0"/>
          </a:p>
        </p:txBody>
      </p:sp>
      <p:sp>
        <p:nvSpPr>
          <p:cNvPr id="7" name="5-Point Star 6"/>
          <p:cNvSpPr/>
          <p:nvPr/>
        </p:nvSpPr>
        <p:spPr>
          <a:xfrm>
            <a:off x="8053388" y="228600"/>
            <a:ext cx="822325" cy="82232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extLst>
      <p:ext uri="{BB962C8B-B14F-4D97-AF65-F5344CB8AC3E}">
        <p14:creationId xmlns:p14="http://schemas.microsoft.com/office/powerpoint/2010/main" val="118468340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1099-R Recipient ID Number</a:t>
            </a:r>
            <a:endParaRPr lang="en-US" dirty="0"/>
          </a:p>
        </p:txBody>
      </p:sp>
      <p:sp>
        <p:nvSpPr>
          <p:cNvPr id="3" name="Footer Placeholder 2"/>
          <p:cNvSpPr>
            <a:spLocks noGrp="1"/>
          </p:cNvSpPr>
          <p:nvPr>
            <p:ph type="ftr" sz="quarter" idx="10"/>
          </p:nvPr>
        </p:nvSpPr>
        <p:spPr/>
        <p:txBody>
          <a:bodyPr/>
          <a:lstStyle/>
          <a:p>
            <a:r>
              <a:rPr lang="en-US" smtClean="0"/>
              <a:t>NTTC Training – TY2016</a:t>
            </a:r>
            <a:endParaRPr lang="en-US"/>
          </a:p>
        </p:txBody>
      </p:sp>
      <p:sp>
        <p:nvSpPr>
          <p:cNvPr id="5" name="Slide Number Placeholder 4"/>
          <p:cNvSpPr>
            <a:spLocks noGrp="1"/>
          </p:cNvSpPr>
          <p:nvPr>
            <p:ph type="sldNum" sz="quarter" idx="11"/>
          </p:nvPr>
        </p:nvSpPr>
        <p:spPr/>
        <p:txBody>
          <a:bodyPr/>
          <a:lstStyle/>
          <a:p>
            <a:fld id="{338ED3A5-5DFD-4230-BB90-0044010B1AE1}" type="slidenum">
              <a:rPr lang="en-US" smtClean="0"/>
              <a:pPr/>
              <a:t>79</a:t>
            </a:fld>
            <a:endParaRPr lang="en-US"/>
          </a:p>
        </p:txBody>
      </p:sp>
      <p:sp>
        <p:nvSpPr>
          <p:cNvPr id="95235" name="Content Placeholder 2"/>
          <p:cNvSpPr>
            <a:spLocks noGrp="1"/>
          </p:cNvSpPr>
          <p:nvPr>
            <p:ph sz="quarter" idx="12"/>
          </p:nvPr>
        </p:nvSpPr>
        <p:spPr/>
        <p:txBody>
          <a:bodyPr>
            <a:normAutofit fontScale="92500" lnSpcReduction="10000"/>
          </a:bodyPr>
          <a:lstStyle/>
          <a:p>
            <a:r>
              <a:rPr lang="en-US" altLang="en-US" smtClean="0"/>
              <a:t>Taxpayer has ITIN, not SSN</a:t>
            </a:r>
          </a:p>
          <a:p>
            <a:pPr lvl="1"/>
            <a:r>
              <a:rPr lang="en-US" altLang="en-US" smtClean="0"/>
              <a:t>1099-R has wrong ID number</a:t>
            </a:r>
          </a:p>
          <a:p>
            <a:pPr lvl="1"/>
            <a:r>
              <a:rPr lang="en-US" altLang="en-US" smtClean="0"/>
              <a:t>Cannot be e-filed</a:t>
            </a:r>
          </a:p>
          <a:p>
            <a:pPr lvl="1"/>
            <a:r>
              <a:rPr lang="en-US" altLang="en-US" smtClean="0"/>
              <a:t>May be paper filed</a:t>
            </a:r>
          </a:p>
          <a:p>
            <a:r>
              <a:rPr lang="en-US" altLang="en-US" smtClean="0"/>
              <a:t>If no recipient ID number </a:t>
            </a:r>
          </a:p>
          <a:p>
            <a:pPr lvl="1"/>
            <a:r>
              <a:rPr lang="en-US" altLang="en-US" smtClean="0"/>
              <a:t>Not a valid 1099-R</a:t>
            </a:r>
          </a:p>
          <a:p>
            <a:pPr lvl="1"/>
            <a:r>
              <a:rPr lang="en-US" altLang="en-US" smtClean="0"/>
              <a:t>Return is out of scope</a:t>
            </a:r>
            <a:endParaRPr lang="en-US" altLang="en-US" dirty="0" smtClean="0"/>
          </a:p>
        </p:txBody>
      </p:sp>
    </p:spTree>
    <p:extLst>
      <p:ext uri="{BB962C8B-B14F-4D97-AF65-F5344CB8AC3E}">
        <p14:creationId xmlns:p14="http://schemas.microsoft.com/office/powerpoint/2010/main" val="760348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Form 1099-R</a:t>
            </a:r>
            <a:endParaRPr lang="en-US" dirty="0"/>
          </a:p>
        </p:txBody>
      </p:sp>
      <p:sp>
        <p:nvSpPr>
          <p:cNvPr id="4" name="Footer Placeholder 3"/>
          <p:cNvSpPr>
            <a:spLocks noGrp="1"/>
          </p:cNvSpPr>
          <p:nvPr>
            <p:ph type="ftr" sz="quarter" idx="10"/>
          </p:nvPr>
        </p:nvSpPr>
        <p:spPr/>
        <p:txBody>
          <a:bodyPr/>
          <a:lstStyle/>
          <a:p>
            <a:r>
              <a:rPr lang="en-US" smtClean="0"/>
              <a:t>NTTC Training – TY2016</a:t>
            </a:r>
            <a:endParaRPr lang="en-US"/>
          </a:p>
        </p:txBody>
      </p:sp>
      <p:sp>
        <p:nvSpPr>
          <p:cNvPr id="5" name="Slide Number Placeholder 4"/>
          <p:cNvSpPr>
            <a:spLocks noGrp="1"/>
          </p:cNvSpPr>
          <p:nvPr>
            <p:ph type="sldNum" sz="quarter" idx="11"/>
          </p:nvPr>
        </p:nvSpPr>
        <p:spPr/>
        <p:txBody>
          <a:bodyPr/>
          <a:lstStyle/>
          <a:p>
            <a:fld id="{338ED3A5-5DFD-4230-BB90-0044010B1AE1}" type="slidenum">
              <a:rPr lang="en-US" smtClean="0"/>
              <a:pPr/>
              <a:t>8</a:t>
            </a:fld>
            <a:endParaRPr lang="en-US"/>
          </a:p>
        </p:txBody>
      </p:sp>
      <p:sp>
        <p:nvSpPr>
          <p:cNvPr id="17411" name="Content Placeholder 4"/>
          <p:cNvSpPr>
            <a:spLocks noGrp="1"/>
          </p:cNvSpPr>
          <p:nvPr>
            <p:ph sz="quarter" idx="12"/>
          </p:nvPr>
        </p:nvSpPr>
        <p:spPr/>
        <p:txBody>
          <a:bodyPr>
            <a:normAutofit fontScale="77500" lnSpcReduction="20000"/>
          </a:bodyPr>
          <a:lstStyle/>
          <a:p>
            <a:r>
              <a:rPr lang="en-US" altLang="en-US" smtClean="0"/>
              <a:t>Must have correct SSN on form</a:t>
            </a:r>
          </a:p>
          <a:p>
            <a:r>
              <a:rPr lang="en-US" altLang="en-US" smtClean="0"/>
              <a:t>If not correct – taxpayer needs to get corrected Form 1099-R</a:t>
            </a:r>
          </a:p>
          <a:p>
            <a:r>
              <a:rPr lang="en-US" altLang="en-US" smtClean="0"/>
              <a:t>If ITIN return, e-file return in normal manner –  if ITIN was not renewed, taxpayer will receive notice from IRS</a:t>
            </a:r>
          </a:p>
          <a:p>
            <a:r>
              <a:rPr lang="en-US" altLang="en-US" smtClean="0"/>
              <a:t>If ITIN return and cannot get a 1099-R with the ITIN, need to paper file the return (cannot be e-filed)</a:t>
            </a:r>
            <a:endParaRPr lang="en-US" altLang="en-US" dirty="0"/>
          </a:p>
        </p:txBody>
      </p:sp>
    </p:spTree>
    <p:extLst>
      <p:ext uri="{BB962C8B-B14F-4D97-AF65-F5344CB8AC3E}">
        <p14:creationId xmlns:p14="http://schemas.microsoft.com/office/powerpoint/2010/main" val="326742390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Quality Review</a:t>
            </a:r>
            <a:endParaRPr lang="en-US" dirty="0" smtClean="0"/>
          </a:p>
        </p:txBody>
      </p:sp>
      <p:sp>
        <p:nvSpPr>
          <p:cNvPr id="3" name="Footer Placeholder 2"/>
          <p:cNvSpPr>
            <a:spLocks noGrp="1"/>
          </p:cNvSpPr>
          <p:nvPr>
            <p:ph type="ftr" sz="quarter" idx="10"/>
          </p:nvPr>
        </p:nvSpPr>
        <p:spPr/>
        <p:txBody>
          <a:bodyPr/>
          <a:lstStyle/>
          <a:p>
            <a:r>
              <a:rPr lang="en-US" smtClean="0"/>
              <a:t>NTTC Training – TY2016</a:t>
            </a:r>
            <a:endParaRPr lang="en-US"/>
          </a:p>
        </p:txBody>
      </p:sp>
      <p:sp>
        <p:nvSpPr>
          <p:cNvPr id="4" name="Slide Number Placeholder 3"/>
          <p:cNvSpPr>
            <a:spLocks noGrp="1"/>
          </p:cNvSpPr>
          <p:nvPr>
            <p:ph type="sldNum" sz="quarter" idx="11"/>
          </p:nvPr>
        </p:nvSpPr>
        <p:spPr/>
        <p:txBody>
          <a:bodyPr/>
          <a:lstStyle/>
          <a:p>
            <a:fld id="{338ED3A5-5DFD-4230-BB90-0044010B1AE1}" type="slidenum">
              <a:rPr lang="en-US" smtClean="0"/>
              <a:pPr/>
              <a:t>80</a:t>
            </a:fld>
            <a:endParaRPr lang="en-US"/>
          </a:p>
        </p:txBody>
      </p:sp>
      <p:sp>
        <p:nvSpPr>
          <p:cNvPr id="96259" name="Rectangle 3"/>
          <p:cNvSpPr>
            <a:spLocks noGrp="1" noChangeArrowheads="1"/>
          </p:cNvSpPr>
          <p:nvPr>
            <p:ph sz="quarter" idx="12"/>
          </p:nvPr>
        </p:nvSpPr>
        <p:spPr/>
        <p:txBody>
          <a:bodyPr/>
          <a:lstStyle/>
          <a:p>
            <a:r>
              <a:rPr lang="en-US" altLang="en-US" smtClean="0"/>
              <a:t>Check accuracy of 1099-R input</a:t>
            </a:r>
          </a:p>
          <a:p>
            <a:pPr lvl="1"/>
            <a:r>
              <a:rPr lang="en-US" altLang="en-US" smtClean="0"/>
              <a:t>EIN!</a:t>
            </a:r>
          </a:p>
          <a:p>
            <a:pPr lvl="1"/>
            <a:r>
              <a:rPr lang="en-US" altLang="en-US" smtClean="0"/>
              <a:t>Withholding!</a:t>
            </a:r>
          </a:p>
          <a:p>
            <a:pPr lvl="1"/>
            <a:r>
              <a:rPr lang="en-US" altLang="en-US" smtClean="0"/>
              <a:t>Carry forward data updated?</a:t>
            </a:r>
          </a:p>
          <a:p>
            <a:r>
              <a:rPr lang="en-US" altLang="en-US" smtClean="0"/>
              <a:t>Is there an exception for early distribution</a:t>
            </a:r>
            <a:endParaRPr lang="en-US" altLang="en-US" dirty="0" smtClean="0"/>
          </a:p>
        </p:txBody>
      </p:sp>
      <p:pic>
        <p:nvPicPr>
          <p:cNvPr id="96262" name="Picture 4" descr="C:\Users\McHugh\AppData\Local\Microsoft\Windows\Temporary Internet Files\Content.IE5\B5UKARFG\MC90024040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381000"/>
            <a:ext cx="1890713"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797190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Quality Review (cont)</a:t>
            </a:r>
            <a:endParaRPr lang="en-US" dirty="0" smtClean="0"/>
          </a:p>
        </p:txBody>
      </p:sp>
      <p:sp>
        <p:nvSpPr>
          <p:cNvPr id="3" name="Footer Placeholder 2"/>
          <p:cNvSpPr>
            <a:spLocks noGrp="1"/>
          </p:cNvSpPr>
          <p:nvPr>
            <p:ph type="ftr" sz="quarter" idx="10"/>
          </p:nvPr>
        </p:nvSpPr>
        <p:spPr/>
        <p:txBody>
          <a:bodyPr/>
          <a:lstStyle/>
          <a:p>
            <a:r>
              <a:rPr lang="en-US" smtClean="0"/>
              <a:t>NTTC Training – TY2016</a:t>
            </a:r>
            <a:endParaRPr lang="en-US"/>
          </a:p>
        </p:txBody>
      </p:sp>
      <p:sp>
        <p:nvSpPr>
          <p:cNvPr id="4" name="Slide Number Placeholder 3"/>
          <p:cNvSpPr>
            <a:spLocks noGrp="1"/>
          </p:cNvSpPr>
          <p:nvPr>
            <p:ph type="sldNum" sz="quarter" idx="11"/>
          </p:nvPr>
        </p:nvSpPr>
        <p:spPr/>
        <p:txBody>
          <a:bodyPr/>
          <a:lstStyle/>
          <a:p>
            <a:fld id="{338ED3A5-5DFD-4230-BB90-0044010B1AE1}" type="slidenum">
              <a:rPr lang="en-US" smtClean="0"/>
              <a:pPr/>
              <a:t>81</a:t>
            </a:fld>
            <a:endParaRPr lang="en-US"/>
          </a:p>
        </p:txBody>
      </p:sp>
      <p:sp>
        <p:nvSpPr>
          <p:cNvPr id="97283" name="Rectangle 3"/>
          <p:cNvSpPr>
            <a:spLocks noGrp="1" noChangeArrowheads="1"/>
          </p:cNvSpPr>
          <p:nvPr>
            <p:ph sz="quarter" idx="12"/>
          </p:nvPr>
        </p:nvSpPr>
        <p:spPr/>
        <p:txBody>
          <a:bodyPr>
            <a:normAutofit fontScale="85000" lnSpcReduction="20000"/>
          </a:bodyPr>
          <a:lstStyle/>
          <a:p>
            <a:r>
              <a:rPr lang="en-US" altLang="en-US" smtClean="0"/>
              <a:t>Was it a self-rollover? Did taxpayer meet rules?</a:t>
            </a:r>
          </a:p>
          <a:p>
            <a:r>
              <a:rPr lang="en-US" altLang="en-US" smtClean="0"/>
              <a:t>Look at 1040 lines 15 and 16 to confirm amounts are correct and that documents are reflected on the correct lines</a:t>
            </a:r>
          </a:p>
          <a:p>
            <a:r>
              <a:rPr lang="en-US" altLang="en-US" smtClean="0"/>
              <a:t>Make sure Fed and State Income Tax withheld is entered</a:t>
            </a:r>
            <a:endParaRPr lang="en-US" altLang="en-US" dirty="0" smtClean="0"/>
          </a:p>
        </p:txBody>
      </p:sp>
    </p:spTree>
    <p:extLst>
      <p:ext uri="{BB962C8B-B14F-4D97-AF65-F5344CB8AC3E}">
        <p14:creationId xmlns:p14="http://schemas.microsoft.com/office/powerpoint/2010/main" val="224643263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Exit Interview</a:t>
            </a:r>
            <a:endParaRPr lang="en-US" dirty="0" smtClean="0"/>
          </a:p>
        </p:txBody>
      </p:sp>
      <p:sp>
        <p:nvSpPr>
          <p:cNvPr id="3" name="Footer Placeholder 2"/>
          <p:cNvSpPr>
            <a:spLocks noGrp="1"/>
          </p:cNvSpPr>
          <p:nvPr>
            <p:ph type="ftr" sz="quarter" idx="10"/>
          </p:nvPr>
        </p:nvSpPr>
        <p:spPr/>
        <p:txBody>
          <a:bodyPr/>
          <a:lstStyle/>
          <a:p>
            <a:r>
              <a:rPr lang="en-US" smtClean="0"/>
              <a:t>NTTC Training – TY2016</a:t>
            </a:r>
            <a:endParaRPr lang="en-US"/>
          </a:p>
        </p:txBody>
      </p:sp>
      <p:sp>
        <p:nvSpPr>
          <p:cNvPr id="4" name="Slide Number Placeholder 3"/>
          <p:cNvSpPr>
            <a:spLocks noGrp="1"/>
          </p:cNvSpPr>
          <p:nvPr>
            <p:ph type="sldNum" sz="quarter" idx="11"/>
          </p:nvPr>
        </p:nvSpPr>
        <p:spPr/>
        <p:txBody>
          <a:bodyPr/>
          <a:lstStyle/>
          <a:p>
            <a:fld id="{338ED3A5-5DFD-4230-BB90-0044010B1AE1}" type="slidenum">
              <a:rPr lang="en-US" smtClean="0"/>
              <a:pPr/>
              <a:t>82</a:t>
            </a:fld>
            <a:endParaRPr lang="en-US"/>
          </a:p>
        </p:txBody>
      </p:sp>
      <p:sp>
        <p:nvSpPr>
          <p:cNvPr id="98307" name="Content Placeholder 2"/>
          <p:cNvSpPr>
            <a:spLocks noGrp="1"/>
          </p:cNvSpPr>
          <p:nvPr>
            <p:ph sz="quarter" idx="12"/>
          </p:nvPr>
        </p:nvSpPr>
        <p:spPr/>
        <p:txBody>
          <a:bodyPr>
            <a:normAutofit fontScale="92500" lnSpcReduction="10000"/>
          </a:bodyPr>
          <a:lstStyle/>
          <a:p>
            <a:r>
              <a:rPr lang="en-US" altLang="en-US" smtClean="0"/>
              <a:t>May need to explain 10% additional tax on early withdrawal</a:t>
            </a:r>
          </a:p>
          <a:p>
            <a:r>
              <a:rPr lang="en-US" altLang="en-US" smtClean="0"/>
              <a:t>Is taxpayer approaching 59½? 70½? </a:t>
            </a:r>
          </a:p>
          <a:p>
            <a:r>
              <a:rPr lang="en-US" altLang="en-US" smtClean="0"/>
              <a:t>Adjust withholding for next year</a:t>
            </a:r>
          </a:p>
          <a:p>
            <a:pPr lvl="1"/>
            <a:r>
              <a:rPr lang="en-US" altLang="en-US" smtClean="0"/>
              <a:t>W-4P</a:t>
            </a:r>
          </a:p>
          <a:p>
            <a:pPr lvl="1"/>
            <a:r>
              <a:rPr lang="en-US" altLang="en-US" smtClean="0"/>
              <a:t>W-4V for government payments</a:t>
            </a:r>
            <a:br>
              <a:rPr lang="en-US" altLang="en-US" smtClean="0"/>
            </a:br>
            <a:endParaRPr lang="en-US" altLang="en-US" smtClean="0"/>
          </a:p>
          <a:p>
            <a:endParaRPr lang="en-US" altLang="en-US" dirty="0" smtClean="0"/>
          </a:p>
        </p:txBody>
      </p:sp>
      <p:pic>
        <p:nvPicPr>
          <p:cNvPr id="98310" name="Picture 4" descr="C:\Users\McHugh\AppData\Local\Microsoft\Windows\Temporary Internet Files\Content.IE5\U0SQQM5R\MC90029531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304800"/>
            <a:ext cx="16002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05538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fontAlgn="auto" hangingPunct="1">
              <a:spcAft>
                <a:spcPts val="0"/>
              </a:spcAft>
              <a:defRPr/>
            </a:pPr>
            <a:r>
              <a:rPr lang="en-US" dirty="0" smtClean="0"/>
              <a:t>IRA and Pension Income</a:t>
            </a:r>
          </a:p>
        </p:txBody>
      </p:sp>
      <p:sp>
        <p:nvSpPr>
          <p:cNvPr id="3" name="Footer Placeholder 2"/>
          <p:cNvSpPr>
            <a:spLocks noGrp="1"/>
          </p:cNvSpPr>
          <p:nvPr>
            <p:ph type="ftr" sz="quarter" idx="10"/>
          </p:nvPr>
        </p:nvSpPr>
        <p:spPr/>
        <p:txBody>
          <a:bodyPr/>
          <a:lstStyle/>
          <a:p>
            <a:r>
              <a:rPr lang="en-US" smtClean="0">
                <a:solidFill>
                  <a:prstClr val="black">
                    <a:tint val="75000"/>
                  </a:prstClr>
                </a:solidFill>
              </a:rPr>
              <a:t>NTTC Training – TY2016</a:t>
            </a:r>
            <a:endParaRPr lang="en-US">
              <a:solidFill>
                <a:prstClr val="black">
                  <a:tint val="75000"/>
                </a:prstClr>
              </a:solidFill>
            </a:endParaRPr>
          </a:p>
        </p:txBody>
      </p:sp>
      <p:sp>
        <p:nvSpPr>
          <p:cNvPr id="5" name="Slide Number Placeholder 4"/>
          <p:cNvSpPr>
            <a:spLocks noGrp="1"/>
          </p:cNvSpPr>
          <p:nvPr>
            <p:ph type="sldNum" sz="quarter" idx="11"/>
          </p:nvPr>
        </p:nvSpPr>
        <p:spPr/>
        <p:txBody>
          <a:bodyPr/>
          <a:lstStyle/>
          <a:p>
            <a:fld id="{338ED3A5-5DFD-4230-BB90-0044010B1AE1}" type="slidenum">
              <a:rPr lang="en-US" smtClean="0">
                <a:solidFill>
                  <a:prstClr val="black">
                    <a:tint val="75000"/>
                  </a:prstClr>
                </a:solidFill>
              </a:rPr>
              <a:pPr/>
              <a:t>83</a:t>
            </a:fld>
            <a:endParaRPr lang="en-US">
              <a:solidFill>
                <a:prstClr val="black">
                  <a:tint val="75000"/>
                </a:prstClr>
              </a:solidFill>
            </a:endParaRPr>
          </a:p>
        </p:txBody>
      </p:sp>
      <p:sp>
        <p:nvSpPr>
          <p:cNvPr id="87043" name="Content Placeholder 2"/>
          <p:cNvSpPr>
            <a:spLocks noGrp="1"/>
          </p:cNvSpPr>
          <p:nvPr>
            <p:ph sz="quarter" idx="12"/>
          </p:nvPr>
        </p:nvSpPr>
        <p:spPr>
          <a:xfrm>
            <a:off x="914400" y="2089150"/>
            <a:ext cx="7391400" cy="930275"/>
          </a:xfrm>
          <a:prstGeom prst="rect">
            <a:avLst/>
          </a:prstGeom>
        </p:spPr>
        <p:txBody>
          <a:bodyPr rtlCol="0">
            <a:normAutofit/>
          </a:bodyPr>
          <a:lstStyle/>
          <a:p>
            <a:pPr eaLnBrk="1" fontAlgn="auto" hangingPunct="1">
              <a:spcAft>
                <a:spcPts val="0"/>
              </a:spcAft>
              <a:buClr>
                <a:schemeClr val="accent3">
                  <a:lumMod val="75000"/>
                </a:schemeClr>
              </a:buClr>
              <a:buFont typeface="Wingdings" pitchFamily="2" charset="2"/>
              <a:buNone/>
              <a:defRPr/>
            </a:pPr>
            <a:r>
              <a:rPr lang="en-US" dirty="0" smtClean="0">
                <a:solidFill>
                  <a:schemeClr val="accent5">
                    <a:lumMod val="50000"/>
                  </a:schemeClr>
                </a:solidFill>
              </a:rPr>
              <a:t>Questions…</a:t>
            </a:r>
            <a:endParaRPr lang="en-US" altLang="en-US" dirty="0" smtClean="0"/>
          </a:p>
          <a:p>
            <a:pPr eaLnBrk="1" fontAlgn="auto" hangingPunct="1">
              <a:spcAft>
                <a:spcPts val="0"/>
              </a:spcAft>
              <a:buClr>
                <a:schemeClr val="accent3">
                  <a:lumMod val="75000"/>
                </a:schemeClr>
              </a:buClr>
              <a:buFont typeface="Wingdings" pitchFamily="2" charset="2"/>
              <a:buNone/>
              <a:defRPr/>
            </a:pPr>
            <a:endParaRPr lang="en-US" altLang="en-US" dirty="0" smtClean="0"/>
          </a:p>
          <a:p>
            <a:pPr eaLnBrk="1" fontAlgn="auto" hangingPunct="1">
              <a:spcAft>
                <a:spcPts val="0"/>
              </a:spcAft>
              <a:buClr>
                <a:schemeClr val="accent3">
                  <a:lumMod val="75000"/>
                </a:schemeClr>
              </a:buClr>
              <a:buFont typeface="Wingdings" pitchFamily="2" charset="2"/>
              <a:buNone/>
              <a:defRPr/>
            </a:pPr>
            <a:endParaRPr lang="en-US" altLang="en-US" dirty="0" smtClean="0"/>
          </a:p>
        </p:txBody>
      </p:sp>
      <p:pic>
        <p:nvPicPr>
          <p:cNvPr id="99334" name="Picture 3" descr="j04344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7763" y="1600200"/>
            <a:ext cx="1362075"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5" name="Picture 6" descr="j04344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4114800"/>
            <a:ext cx="1625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195638" y="4343400"/>
            <a:ext cx="2346325" cy="584200"/>
          </a:xfrm>
          <a:prstGeom prst="rect">
            <a:avLst/>
          </a:prstGeom>
        </p:spPr>
        <p:txBody>
          <a:bodyPr wrap="none">
            <a:spAutoFit/>
          </a:bodyPr>
          <a:lstStyle/>
          <a:p>
            <a:pPr eaLnBrk="1" hangingPunct="1">
              <a:defRPr/>
            </a:pPr>
            <a:r>
              <a:rPr lang="en-US" sz="3200" b="1" dirty="0">
                <a:solidFill>
                  <a:schemeClr val="accent5">
                    <a:lumMod val="50000"/>
                  </a:schemeClr>
                </a:solidFill>
              </a:rPr>
              <a:t>Comments…</a:t>
            </a:r>
            <a:endParaRPr lang="en-US" sz="3200" b="1" dirty="0"/>
          </a:p>
        </p:txBody>
      </p:sp>
    </p:spTree>
    <p:extLst>
      <p:ext uri="{BB962C8B-B14F-4D97-AF65-F5344CB8AC3E}">
        <p14:creationId xmlns:p14="http://schemas.microsoft.com/office/powerpoint/2010/main" val="14856754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Interview – Traditional IRA</a:t>
            </a:r>
            <a:endParaRPr lang="en-US" dirty="0"/>
          </a:p>
        </p:txBody>
      </p:sp>
      <p:sp>
        <p:nvSpPr>
          <p:cNvPr id="3" name="Footer Placeholder 2"/>
          <p:cNvSpPr>
            <a:spLocks noGrp="1"/>
          </p:cNvSpPr>
          <p:nvPr>
            <p:ph type="ftr" sz="quarter" idx="10"/>
          </p:nvPr>
        </p:nvSpPr>
        <p:spPr/>
        <p:txBody>
          <a:bodyPr/>
          <a:lstStyle/>
          <a:p>
            <a:r>
              <a:rPr lang="en-US" smtClean="0"/>
              <a:t>NTTC Training – TY2016</a:t>
            </a:r>
            <a:endParaRPr lang="en-US"/>
          </a:p>
        </p:txBody>
      </p:sp>
      <p:sp>
        <p:nvSpPr>
          <p:cNvPr id="5" name="Slide Number Placeholder 4"/>
          <p:cNvSpPr>
            <a:spLocks noGrp="1"/>
          </p:cNvSpPr>
          <p:nvPr>
            <p:ph type="sldNum" sz="quarter" idx="11"/>
          </p:nvPr>
        </p:nvSpPr>
        <p:spPr/>
        <p:txBody>
          <a:bodyPr/>
          <a:lstStyle/>
          <a:p>
            <a:fld id="{338ED3A5-5DFD-4230-BB90-0044010B1AE1}" type="slidenum">
              <a:rPr lang="en-US" smtClean="0"/>
              <a:pPr/>
              <a:t>9</a:t>
            </a:fld>
            <a:endParaRPr lang="en-US"/>
          </a:p>
        </p:txBody>
      </p:sp>
      <p:sp>
        <p:nvSpPr>
          <p:cNvPr id="20483" name="Content Placeholder 2"/>
          <p:cNvSpPr>
            <a:spLocks noGrp="1"/>
          </p:cNvSpPr>
          <p:nvPr>
            <p:ph sz="quarter" idx="12"/>
          </p:nvPr>
        </p:nvSpPr>
        <p:spPr/>
        <p:txBody>
          <a:bodyPr>
            <a:normAutofit fontScale="77500" lnSpcReduction="20000"/>
          </a:bodyPr>
          <a:lstStyle/>
          <a:p>
            <a:r>
              <a:rPr lang="en-US" dirty="0" smtClean="0"/>
              <a:t>With 1099-R in hand – if IRA box checked:</a:t>
            </a:r>
          </a:p>
          <a:p>
            <a:pPr lvl="1"/>
            <a:r>
              <a:rPr lang="en-US" dirty="0" smtClean="0"/>
              <a:t>What type of IRA? – </a:t>
            </a:r>
            <a:r>
              <a:rPr lang="en-US" dirty="0" smtClean="0">
                <a:solidFill>
                  <a:srgbClr val="0000FF"/>
                </a:solidFill>
              </a:rPr>
              <a:t>Traditional</a:t>
            </a:r>
          </a:p>
          <a:p>
            <a:pPr lvl="1"/>
            <a:r>
              <a:rPr lang="en-US" dirty="0" smtClean="0"/>
              <a:t>Did taxpayer ever make non-deductible contributions?</a:t>
            </a:r>
          </a:p>
          <a:p>
            <a:pPr lvl="1"/>
            <a:r>
              <a:rPr lang="en-US" dirty="0" smtClean="0"/>
              <a:t>If early distribution, is there an exception to avoid additional tax?</a:t>
            </a:r>
          </a:p>
          <a:p>
            <a:pPr lvl="1"/>
            <a:r>
              <a:rPr lang="en-US" dirty="0" smtClean="0"/>
              <a:t>If rollover was made, was it timely? </a:t>
            </a:r>
            <a:br>
              <a:rPr lang="en-US" dirty="0" smtClean="0"/>
            </a:br>
            <a:r>
              <a:rPr lang="en-US" dirty="0" smtClean="0"/>
              <a:t>(60 days or less – covered in later slides)</a:t>
            </a:r>
          </a:p>
          <a:p>
            <a:pPr lvl="1"/>
            <a:r>
              <a:rPr lang="en-US" dirty="0" smtClean="0"/>
              <a:t>Was a qualified charitable distribution made? (QCD – covered in later slides)</a:t>
            </a:r>
          </a:p>
        </p:txBody>
      </p:sp>
      <p:pic>
        <p:nvPicPr>
          <p:cNvPr id="18438" name="Picture 6" descr="C:\Users\McHugh\AppData\Local\Microsoft\Windows\Temporary Internet Files\Content.IE5\FD9GFCA2\MC90033254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1062" y="1222428"/>
            <a:ext cx="19129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8714734"/>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NTTC">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TC 2016 Template.potx" id="{30F31F80-841A-4692-9C16-96298E5C3365}" vid="{A1287FF5-2D37-48D3-BB4A-79C7722276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~NTTC 2016 Template</Template>
  <TotalTime>0</TotalTime>
  <Words>5623</Words>
  <Application>Microsoft Office PowerPoint</Application>
  <PresentationFormat>On-screen Show (4:3)</PresentationFormat>
  <Paragraphs>826</Paragraphs>
  <Slides>83</Slides>
  <Notes>62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83</vt:i4>
      </vt:variant>
    </vt:vector>
  </HeadingPairs>
  <TitlesOfParts>
    <vt:vector size="91" baseType="lpstr">
      <vt:lpstr>SimSun</vt:lpstr>
      <vt:lpstr>Arial</vt:lpstr>
      <vt:lpstr>Calibri</vt:lpstr>
      <vt:lpstr>Cambria</vt:lpstr>
      <vt:lpstr>Times New Roman</vt:lpstr>
      <vt:lpstr>Verdana</vt:lpstr>
      <vt:lpstr>Wingdings</vt:lpstr>
      <vt:lpstr>NTTC</vt:lpstr>
      <vt:lpstr>Retirement Income: IRAs and Pensions</vt:lpstr>
      <vt:lpstr>Types of Retirement Income</vt:lpstr>
      <vt:lpstr>Retirement Income Reported on:</vt:lpstr>
      <vt:lpstr>Four Types of IRAs</vt:lpstr>
      <vt:lpstr>IRA Distributions</vt:lpstr>
      <vt:lpstr>Intake and Interview</vt:lpstr>
      <vt:lpstr>1099-R What is this form telling you?</vt:lpstr>
      <vt:lpstr>Form 1099-R</vt:lpstr>
      <vt:lpstr>Interview – Traditional IRA</vt:lpstr>
      <vt:lpstr>Interview – Roth IRA</vt:lpstr>
      <vt:lpstr>Interview – SEP/SIMPLE</vt:lpstr>
      <vt:lpstr>IRA Box 7 In-Scope Distribution Codes</vt:lpstr>
      <vt:lpstr>IRA Box 7 In-Scope Distribution Codes</vt:lpstr>
      <vt:lpstr>IRA Box 7 In-Scope Distribution Codes</vt:lpstr>
      <vt:lpstr>IRA Box 7 In-Scope Distribution Codes</vt:lpstr>
      <vt:lpstr>IRA Box 7 Out of Scope Distribution Codes</vt:lpstr>
      <vt:lpstr>Traditional IRA Distributions</vt:lpstr>
      <vt:lpstr>Traditional IRA RMD</vt:lpstr>
      <vt:lpstr>Traditional IRA RMD</vt:lpstr>
      <vt:lpstr>RMD Failure – Waiver Request</vt:lpstr>
      <vt:lpstr>Rollovers</vt:lpstr>
      <vt:lpstr>Rollovers</vt:lpstr>
      <vt:lpstr>Rollovers</vt:lpstr>
      <vt:lpstr>60-Day Limit Exception</vt:lpstr>
      <vt:lpstr>60-Day Limit Exception</vt:lpstr>
      <vt:lpstr>Incomplete Rollover</vt:lpstr>
      <vt:lpstr>1099-R – Box 7 Code Q</vt:lpstr>
      <vt:lpstr>1099-R Nondeductible IRA</vt:lpstr>
      <vt:lpstr>Form 8606 – </vt:lpstr>
      <vt:lpstr>Form 8606 – Part I</vt:lpstr>
      <vt:lpstr>8606 – Part I (In Scope) Nondeductible IRA Contributions</vt:lpstr>
      <vt:lpstr>8606 – Part III Distributions from Roth IRAs (out of scope)</vt:lpstr>
      <vt:lpstr>Form 8606 – Part I</vt:lpstr>
      <vt:lpstr>Roth IRA</vt:lpstr>
      <vt:lpstr>Qualified Roth IRA Distributions</vt:lpstr>
      <vt:lpstr>SIMPLE or SEP IRA Distributions</vt:lpstr>
      <vt:lpstr>TaxSlayer Form 1099-R</vt:lpstr>
      <vt:lpstr>Traditional IRA Distributions</vt:lpstr>
      <vt:lpstr>Early Distribution – Code 1</vt:lpstr>
      <vt:lpstr>Common Form 5329 Exception Codes</vt:lpstr>
      <vt:lpstr>Traditional IRA Distributions</vt:lpstr>
      <vt:lpstr>Qualified Charitable Distribution</vt:lpstr>
      <vt:lpstr>Qualified Charitable Distribution</vt:lpstr>
      <vt:lpstr>Qualified Charitable Distribution</vt:lpstr>
      <vt:lpstr>Form 1099-R for QCD</vt:lpstr>
      <vt:lpstr>Nondeductible Distributions</vt:lpstr>
      <vt:lpstr>“Pension” Distributions</vt:lpstr>
      <vt:lpstr>Definitions</vt:lpstr>
      <vt:lpstr>Interview</vt:lpstr>
      <vt:lpstr>1099-R What is this form telling you?</vt:lpstr>
      <vt:lpstr>Railroad Retirement RRB -1099-R – Tier 2 Benefits Green</vt:lpstr>
      <vt:lpstr>RRB-1099-R – Tier 2 (2nd , 3rd, &amp; 4th green forms)  Annuities or pensions </vt:lpstr>
      <vt:lpstr>Disability Retirements Code 3</vt:lpstr>
      <vt:lpstr>Entry of Disability in TaxSlayer</vt:lpstr>
      <vt:lpstr>Civil Service Pensions</vt:lpstr>
      <vt:lpstr>Civil Service Pensions continued</vt:lpstr>
      <vt:lpstr>Bogart Pension Calculator with PSO</vt:lpstr>
      <vt:lpstr>CSA 1099-R </vt:lpstr>
      <vt:lpstr>Taxable Distributions</vt:lpstr>
      <vt:lpstr>Taxable Distributions</vt:lpstr>
      <vt:lpstr>Simplified Method Information Needed</vt:lpstr>
      <vt:lpstr>Two Ways To Calculate Taxable Amount</vt:lpstr>
      <vt:lpstr>TaxSlayer:  Simplified General Rule Worksheet</vt:lpstr>
      <vt:lpstr>Pension Complications</vt:lpstr>
      <vt:lpstr>Pension Distribution – Special Case</vt:lpstr>
      <vt:lpstr>Special Case 2</vt:lpstr>
      <vt:lpstr>Special Case 3</vt:lpstr>
      <vt:lpstr>Special Case 3</vt:lpstr>
      <vt:lpstr>Special Case 3</vt:lpstr>
      <vt:lpstr>Special Case 3 –  Zero out taxable amount</vt:lpstr>
      <vt:lpstr>Special Case 3 – Open Schedule A</vt:lpstr>
      <vt:lpstr>Special Case 3 – Link to lines 23 or 28</vt:lpstr>
      <vt:lpstr>Special Case 3</vt:lpstr>
      <vt:lpstr>Distributions</vt:lpstr>
      <vt:lpstr>Missing 1099-R –          TaxSlayer Creates  Form 4852</vt:lpstr>
      <vt:lpstr>Form 4852 - </vt:lpstr>
      <vt:lpstr>Form 4852 – Completes itself</vt:lpstr>
      <vt:lpstr>Missing 1099-R – Form 4852</vt:lpstr>
      <vt:lpstr>1099-R Recipient ID Number</vt:lpstr>
      <vt:lpstr>Quality Review</vt:lpstr>
      <vt:lpstr>Quality Review (cont)</vt:lpstr>
      <vt:lpstr>Exit Interview</vt:lpstr>
      <vt:lpstr>IRA and Pension Income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2016-12-17T04:27:51Z</dcterms:created>
  <dcterms:modified xsi:type="dcterms:W3CDTF">2016-12-19T00:57:14Z</dcterms:modified>
</cp:coreProperties>
</file>